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371" r:id="rId4"/>
    <p:sldId id="377" r:id="rId5"/>
    <p:sldId id="378" r:id="rId6"/>
    <p:sldId id="379" r:id="rId7"/>
    <p:sldId id="374" r:id="rId8"/>
    <p:sldId id="375" r:id="rId9"/>
    <p:sldId id="293" r:id="rId10"/>
    <p:sldId id="294" r:id="rId11"/>
    <p:sldId id="376" r:id="rId12"/>
    <p:sldId id="295" r:id="rId13"/>
    <p:sldId id="383" r:id="rId14"/>
    <p:sldId id="384" r:id="rId15"/>
    <p:sldId id="387" r:id="rId16"/>
    <p:sldId id="296" r:id="rId17"/>
    <p:sldId id="394" r:id="rId18"/>
    <p:sldId id="391" r:id="rId19"/>
    <p:sldId id="297" r:id="rId20"/>
    <p:sldId id="381" r:id="rId21"/>
    <p:sldId id="393" r:id="rId22"/>
    <p:sldId id="382" r:id="rId23"/>
    <p:sldId id="392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85" r:id="rId34"/>
    <p:sldId id="307" r:id="rId35"/>
    <p:sldId id="308" r:id="rId36"/>
    <p:sldId id="310" r:id="rId37"/>
    <p:sldId id="309" r:id="rId38"/>
    <p:sldId id="311" r:id="rId39"/>
    <p:sldId id="312" r:id="rId40"/>
    <p:sldId id="313" r:id="rId41"/>
    <p:sldId id="314" r:id="rId42"/>
    <p:sldId id="315" r:id="rId43"/>
    <p:sldId id="386" r:id="rId44"/>
    <p:sldId id="317" r:id="rId45"/>
    <p:sldId id="318" r:id="rId46"/>
    <p:sldId id="319" r:id="rId47"/>
    <p:sldId id="320" r:id="rId48"/>
    <p:sldId id="321" r:id="rId49"/>
    <p:sldId id="322" r:id="rId50"/>
    <p:sldId id="324" r:id="rId51"/>
    <p:sldId id="327" r:id="rId52"/>
    <p:sldId id="328" r:id="rId53"/>
    <p:sldId id="325" r:id="rId54"/>
    <p:sldId id="326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95" r:id="rId77"/>
    <p:sldId id="396" r:id="rId78"/>
    <p:sldId id="397" r:id="rId79"/>
    <p:sldId id="350" r:id="rId80"/>
    <p:sldId id="351" r:id="rId81"/>
    <p:sldId id="352" r:id="rId82"/>
    <p:sldId id="353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1" r:id="rId91"/>
    <p:sldId id="362" r:id="rId92"/>
    <p:sldId id="363" r:id="rId93"/>
    <p:sldId id="364" r:id="rId94"/>
    <p:sldId id="365" r:id="rId95"/>
    <p:sldId id="390" r:id="rId96"/>
    <p:sldId id="366" r:id="rId97"/>
    <p:sldId id="389" r:id="rId98"/>
    <p:sldId id="367" r:id="rId99"/>
    <p:sldId id="368" r:id="rId100"/>
    <p:sldId id="369" r:id="rId101"/>
    <p:sldId id="370" r:id="rId102"/>
    <p:sldId id="388" r:id="rId103"/>
    <p:sldId id="399" r:id="rId104"/>
    <p:sldId id="400" r:id="rId105"/>
    <p:sldId id="398" r:id="rId106"/>
    <p:sldId id="287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CD6504-CFA3-45E2-A626-579670C8C79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2DD5E9-4186-4577-9734-236657269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142875"/>
            <a:ext cx="7772400" cy="1066800"/>
          </a:xfrm>
        </p:spPr>
        <p:txBody>
          <a:bodyPr>
            <a:normAutofit/>
          </a:bodyPr>
          <a:lstStyle/>
          <a:p>
            <a:r>
              <a:rPr lang="en-US" sz="3600" b="0" dirty="0">
                <a:latin typeface="Arial Black" pitchFamily="34" charset="0"/>
              </a:rPr>
              <a:t>C0RONARY STENTS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DR VIVEK C WARRIER</a:t>
            </a:r>
          </a:p>
          <a:p>
            <a:pPr algn="l"/>
            <a:r>
              <a:rPr lang="en-US" sz="2000" b="1" dirty="0"/>
              <a:t>SENIOR RESIDENT </a:t>
            </a:r>
          </a:p>
          <a:p>
            <a:pPr algn="l"/>
            <a:r>
              <a:rPr lang="en-US" sz="2000" b="1" dirty="0"/>
              <a:t>DEPARTMENT OF CARDIOLOGY ,GMC CALICUT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D96495-C885-486E-9BE9-CC6A6AB7C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505200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DC1A74-6D82-40E7-A2AD-B646FA32B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480048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200" b="1" u="sng" dirty="0"/>
              <a:t>I</a:t>
            </a:r>
            <a:r>
              <a:rPr lang="en-US" sz="2200" b="1" i="0" u="sng" strike="noStrike" baseline="0" dirty="0"/>
              <a:t>deal coronary stent </a:t>
            </a:r>
          </a:p>
          <a:p>
            <a:pPr algn="l">
              <a:buNone/>
            </a:pPr>
            <a:endParaRPr lang="en-US" sz="2200" b="1" i="0" u="sng" strike="noStrike" baseline="0" dirty="0"/>
          </a:p>
          <a:p>
            <a:pPr algn="l"/>
            <a:r>
              <a:rPr lang="en-US" sz="2200" b="0" i="0" u="none" strike="noStrike" baseline="0" dirty="0" err="1"/>
              <a:t>nonthrombogenic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material &amp; have sufficient flexibility in its unexpanded state to allow passage through small guiding catheters &amp; tortuous vessels. </a:t>
            </a:r>
          </a:p>
          <a:p>
            <a:pPr algn="l">
              <a:buNone/>
            </a:pPr>
            <a:endParaRPr lang="en-US" sz="2200" b="0" i="0" u="none" strike="noStrike" baseline="0" dirty="0"/>
          </a:p>
          <a:p>
            <a:pPr algn="l"/>
            <a:r>
              <a:rPr lang="en-US" sz="2200" b="0" i="0" u="none" strike="noStrike" baseline="0" dirty="0"/>
              <a:t>have an expanded configuration that provides uniform scaffolding of the vessel wall with low recoil &amp; maximal radial strength, while at the same time being conformable on bends. </a:t>
            </a:r>
          </a:p>
          <a:p>
            <a:pPr algn="l"/>
            <a:endParaRPr lang="en-US" sz="2200" b="0" i="0" u="none" strike="noStrike" baseline="0" dirty="0"/>
          </a:p>
          <a:p>
            <a:pPr algn="l"/>
            <a:r>
              <a:rPr lang="en-US" sz="2200" b="0" i="0" u="none" strike="noStrike" baseline="0" dirty="0"/>
              <a:t>sufficiently radiopaque to allow fluoroscopic visualization , but not so opaque as to angiographically obscure important vascular details.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36934723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63ACD-91A5-42BA-AF0D-E10D0361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5029200"/>
            <a:ext cx="4419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4F78A3-C52D-4205-A2AE-05C4D86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50408"/>
          </a:xfrm>
        </p:spPr>
        <p:txBody>
          <a:bodyPr>
            <a:noAutofit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 addition,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Biofreedom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was associated with lower rates of TVR compared to BMS.</a:t>
            </a:r>
          </a:p>
          <a:p>
            <a:pPr algn="l"/>
            <a:endParaRPr lang="en-US" sz="2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Thus, this trial established for the first time the superiority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of a DES.</a:t>
            </a:r>
          </a:p>
          <a:p>
            <a:pPr algn="l"/>
            <a:endParaRPr lang="en-IN" sz="2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IN" sz="2200" dirty="0"/>
          </a:p>
          <a:p>
            <a:pPr algn="l"/>
            <a:r>
              <a:rPr lang="en-US" sz="2200" dirty="0">
                <a:solidFill>
                  <a:srgbClr val="000000"/>
                </a:solidFill>
              </a:rPr>
              <a:t>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here were significantly lower rates of spontaneous MI not related to the target vessel in the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Biofreedom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group compared to the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Gazzelle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group, possibly inflating the difference in the overall rates of MI between the two stents.</a:t>
            </a:r>
          </a:p>
        </p:txBody>
      </p:sp>
    </p:spTree>
    <p:extLst>
      <p:ext uri="{BB962C8B-B14F-4D97-AF65-F5344CB8AC3E}">
        <p14:creationId xmlns="" xmlns:p14="http://schemas.microsoft.com/office/powerpoint/2010/main" val="33101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8D6FDC-C6FB-411A-9890-FA01F0CD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4419600"/>
            <a:ext cx="1295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AAB870-5773-49CB-981B-6661A7D7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IN" sz="2400" b="1" i="0" u="none" strike="noStrike" baseline="0" dirty="0">
                <a:solidFill>
                  <a:srgbClr val="000000"/>
                </a:solidFill>
              </a:rPr>
              <a:t>Cre8 stent (</a:t>
            </a:r>
            <a:r>
              <a:rPr lang="en-IN" sz="2400" b="1" i="0" u="none" strike="noStrike" baseline="0" dirty="0" err="1">
                <a:solidFill>
                  <a:srgbClr val="000000"/>
                </a:solidFill>
              </a:rPr>
              <a:t>Alvimedica</a:t>
            </a:r>
            <a:r>
              <a:rPr lang="en-IN" sz="2400" b="1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IN" sz="2400" b="1" i="0" u="none" strike="noStrike" baseline="0" dirty="0" err="1">
                <a:solidFill>
                  <a:srgbClr val="000000"/>
                </a:solidFill>
              </a:rPr>
              <a:t>Saluggia</a:t>
            </a:r>
            <a:r>
              <a:rPr lang="en-IN" sz="2400" b="1" i="0" u="none" strike="noStrike" baseline="0" dirty="0">
                <a:solidFill>
                  <a:srgbClr val="000000"/>
                </a:solidFill>
              </a:rPr>
              <a:t>, Italy) is another novel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polymer-free DES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that has shown promising results in the diabetic population.</a:t>
            </a:r>
          </a:p>
          <a:p>
            <a:pPr algn="l"/>
            <a:endParaRPr lang="en-US" sz="2400" dirty="0">
              <a:solidFill>
                <a:srgbClr val="0081AD"/>
              </a:solidFill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Cre8 is a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balloon-expandable stent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with an 80-μm CoCr platform coated by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an ultra-thin passive carbon coating (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i-Carbofilm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). </a:t>
            </a:r>
          </a:p>
          <a:p>
            <a:pPr marL="0" indent="0" algn="l">
              <a:buNone/>
            </a:pP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The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amphilimus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formulation, constituted by sirolimus (0.9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μg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/mm) &amp; a mixture of long-chain fatty acids, is released </a:t>
            </a:r>
            <a:r>
              <a:rPr lang="en-US" sz="2400" b="0" i="0" u="none" strike="noStrike" baseline="0" dirty="0"/>
              <a:t>from reservoirs located on the stent’s abluminal surface.</a:t>
            </a:r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In the </a:t>
            </a:r>
            <a:r>
              <a:rPr lang="en-US" sz="2400" b="1" i="0" u="none" strike="noStrike" baseline="0" dirty="0"/>
              <a:t>NEXT trial </a:t>
            </a:r>
            <a:r>
              <a:rPr lang="en-US" sz="2400" b="0" i="0" u="none" strike="noStrike" baseline="0" dirty="0"/>
              <a:t>randomizing 323 patients with noncomplex coronary artery disease to either Cre8 or PES, </a:t>
            </a:r>
            <a:r>
              <a:rPr lang="en-US" sz="2400" b="1" i="0" u="none" strike="noStrike" baseline="0" dirty="0"/>
              <a:t>Cre8 was superior to PES </a:t>
            </a:r>
            <a:r>
              <a:rPr lang="en-US" sz="2400" b="0" i="0" u="none" strike="noStrike" baseline="0" dirty="0"/>
              <a:t>for the primary end point of in-stent late lumen loss.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597201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4-25 at 11.04.10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05799" cy="6324599"/>
          </a:xfr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0CC04D-B81C-6D4C-8C6C-5D28CA40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345C4B-472D-F445-8D35-AA51391C4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004048"/>
          </a:xfrm>
        </p:spPr>
        <p:txBody>
          <a:bodyPr>
            <a:normAutofit/>
          </a:bodyPr>
          <a:lstStyle/>
          <a:p>
            <a:r>
              <a:rPr lang="en-US" b="1" dirty="0"/>
              <a:t>Stents to Reduce Distal </a:t>
            </a:r>
            <a:r>
              <a:rPr lang="en-US" b="1" dirty="0" err="1"/>
              <a:t>Embolization</a:t>
            </a:r>
            <a:r>
              <a:rPr lang="en-US" b="1" dirty="0"/>
              <a:t> in </a:t>
            </a:r>
            <a:r>
              <a:rPr lang="en-US" b="1" dirty="0" smtClean="0"/>
              <a:t>STEMI</a:t>
            </a:r>
          </a:p>
          <a:p>
            <a:pPr>
              <a:buNone/>
            </a:pPr>
            <a:endParaRPr lang="en-US" b="1" dirty="0"/>
          </a:p>
          <a:p>
            <a:r>
              <a:rPr lang="en-US" sz="2400" dirty="0" smtClean="0"/>
              <a:t>several </a:t>
            </a:r>
            <a:r>
              <a:rPr lang="en-US" sz="2400" dirty="0"/>
              <a:t>novel STEMI-specific </a:t>
            </a:r>
            <a:r>
              <a:rPr lang="en-US" sz="2400" dirty="0" smtClean="0"/>
              <a:t>stent </a:t>
            </a:r>
            <a:r>
              <a:rPr lang="en-US" sz="2400" dirty="0"/>
              <a:t>devices are currently under investigation.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devices </a:t>
            </a:r>
            <a:r>
              <a:rPr lang="en-US" sz="2400" dirty="0" smtClean="0"/>
              <a:t>aim </a:t>
            </a:r>
            <a:r>
              <a:rPr lang="en-US" sz="2400" dirty="0"/>
              <a:t>to reduce the impact of distal </a:t>
            </a:r>
            <a:r>
              <a:rPr lang="en-US" sz="2400" dirty="0" err="1"/>
              <a:t>embolization</a:t>
            </a:r>
            <a:r>
              <a:rPr lang="en-US" sz="2400" dirty="0"/>
              <a:t> of thrombus during STEMI PCI, an event that has been associated with a higher </a:t>
            </a:r>
            <a:r>
              <a:rPr lang="en-US" sz="2400" dirty="0" smtClean="0"/>
              <a:t>incidence </a:t>
            </a:r>
            <a:r>
              <a:rPr lang="en-US" sz="2400" dirty="0"/>
              <a:t>of </a:t>
            </a:r>
            <a:r>
              <a:rPr lang="en-US" sz="2400" dirty="0" err="1"/>
              <a:t>periprocedural</a:t>
            </a:r>
            <a:r>
              <a:rPr lang="en-US" sz="2400" dirty="0"/>
              <a:t> complications as well as infarct size </a:t>
            </a:r>
            <a:r>
              <a:rPr lang="en-US" sz="2400" dirty="0" smtClean="0"/>
              <a:t>and mortality.</a:t>
            </a:r>
          </a:p>
        </p:txBody>
      </p:sp>
    </p:spTree>
    <p:extLst>
      <p:ext uri="{BB962C8B-B14F-4D97-AF65-F5344CB8AC3E}">
        <p14:creationId xmlns="" xmlns:p14="http://schemas.microsoft.com/office/powerpoint/2010/main" val="6690766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 fontScale="925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 A novel BMS covered with a polyethylene </a:t>
            </a:r>
            <a:r>
              <a:rPr lang="en-US" sz="2400" dirty="0" err="1" smtClean="0"/>
              <a:t>terephthalate</a:t>
            </a:r>
            <a:r>
              <a:rPr lang="en-US" sz="2400" dirty="0" smtClean="0"/>
              <a:t> </a:t>
            </a:r>
            <a:r>
              <a:rPr lang="en-US" sz="2400" dirty="0" err="1" smtClean="0"/>
              <a:t>micronet</a:t>
            </a:r>
            <a:r>
              <a:rPr lang="en-US" sz="2400" dirty="0" smtClean="0"/>
              <a:t> mesh (</a:t>
            </a:r>
            <a:r>
              <a:rPr lang="en-US" sz="2400" b="1" dirty="0" err="1" smtClean="0"/>
              <a:t>MGuard</a:t>
            </a:r>
            <a:r>
              <a:rPr lang="en-US" sz="2400" dirty="0" smtClean="0"/>
              <a:t>, Inspire MD, Tel Aviv, Israel) may trap friable thrombotic and </a:t>
            </a:r>
            <a:r>
              <a:rPr lang="en-US" sz="2400" dirty="0" err="1" smtClean="0"/>
              <a:t>atheromatous</a:t>
            </a:r>
            <a:r>
              <a:rPr lang="en-US" sz="2400" dirty="0" smtClean="0"/>
              <a:t> material between the </a:t>
            </a:r>
            <a:r>
              <a:rPr lang="en-US" sz="2400" dirty="0" err="1" smtClean="0"/>
              <a:t>micronet</a:t>
            </a:r>
            <a:r>
              <a:rPr lang="en-US" sz="2400" dirty="0" smtClean="0"/>
              <a:t> and vessel wall, thereby preventing distal </a:t>
            </a:r>
            <a:r>
              <a:rPr lang="en-US" sz="2400" dirty="0" err="1" smtClean="0"/>
              <a:t>embolization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This device was investigated in the </a:t>
            </a:r>
            <a:r>
              <a:rPr lang="en-US" sz="2400" b="1" dirty="0" smtClean="0"/>
              <a:t>MASTER trial </a:t>
            </a:r>
            <a:r>
              <a:rPr lang="en-US" sz="2400" dirty="0" smtClean="0"/>
              <a:t>  in which 433 patients with STEMI presenting within 12 hours from symptom onset were </a:t>
            </a:r>
            <a:r>
              <a:rPr lang="en-US" sz="2400" dirty="0" err="1" smtClean="0"/>
              <a:t>randomized.The</a:t>
            </a:r>
            <a:r>
              <a:rPr lang="en-US" sz="2400" dirty="0" smtClean="0"/>
              <a:t> </a:t>
            </a:r>
            <a:r>
              <a:rPr lang="en-US" sz="2400" dirty="0" err="1" smtClean="0"/>
              <a:t>MGuard</a:t>
            </a:r>
            <a:r>
              <a:rPr lang="en-US" sz="2400" dirty="0" smtClean="0"/>
              <a:t> resulted in increased rates of post-PCI </a:t>
            </a:r>
            <a:r>
              <a:rPr lang="en-US" sz="2400" dirty="0" err="1" smtClean="0"/>
              <a:t>Thrombolysis</a:t>
            </a:r>
            <a:r>
              <a:rPr lang="en-US" sz="2400" dirty="0" smtClean="0"/>
              <a:t> In Myocardial Infarction (TIMI)-3 flow and a significant improvement in the primary end point of complete ST-segment resolution compared to commercially available BMS or 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64ECBD-755E-D54A-9240-F7A857E9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F435E7-1507-7F46-AA82-FDEF9734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22848"/>
          </a:xfrm>
        </p:spPr>
        <p:txBody>
          <a:bodyPr>
            <a:noAutofit/>
          </a:bodyPr>
          <a:lstStyle/>
          <a:p>
            <a:r>
              <a:rPr lang="en-US" sz="2000" dirty="0"/>
              <a:t>One other device that is actively undergoing investigation </a:t>
            </a:r>
            <a:r>
              <a:rPr lang="en-US" sz="2000" dirty="0" smtClean="0"/>
              <a:t>in </a:t>
            </a:r>
            <a:r>
              <a:rPr lang="en-US" sz="2000" dirty="0"/>
              <a:t>STEMI PCI is a </a:t>
            </a:r>
            <a:r>
              <a:rPr lang="en-US" sz="2000" b="1" dirty="0"/>
              <a:t>self-expanding BMS (</a:t>
            </a:r>
            <a:r>
              <a:rPr lang="en-US" sz="2000" b="1" dirty="0" err="1"/>
              <a:t>Stentys</a:t>
            </a:r>
            <a:r>
              <a:rPr lang="en-US" sz="2000" b="1" dirty="0"/>
              <a:t> Corporation, </a:t>
            </a:r>
            <a:r>
              <a:rPr lang="en-US" sz="2000" b="1" dirty="0" smtClean="0"/>
              <a:t>Paris</a:t>
            </a:r>
            <a:r>
              <a:rPr lang="en-US" sz="2000" b="1" dirty="0"/>
              <a:t>, France</a:t>
            </a:r>
            <a:r>
              <a:rPr lang="en-US" sz="2000" dirty="0"/>
              <a:t>) that, compared with balloon-expandable stents, </a:t>
            </a:r>
            <a:r>
              <a:rPr lang="en-US" sz="2000" dirty="0" smtClean="0"/>
              <a:t>aims </a:t>
            </a:r>
            <a:r>
              <a:rPr lang="en-US" sz="2000" dirty="0"/>
              <a:t>to reduce deployment pressure and improve acute and late </a:t>
            </a:r>
            <a:r>
              <a:rPr lang="en-US" sz="2000" dirty="0" smtClean="0"/>
              <a:t>stent </a:t>
            </a:r>
            <a:r>
              <a:rPr lang="en-US" sz="2000" dirty="0"/>
              <a:t>apposition (as thrombus between the vessel wall and the </a:t>
            </a:r>
            <a:r>
              <a:rPr lang="en-US" sz="2000" dirty="0" smtClean="0"/>
              <a:t>stent </a:t>
            </a:r>
            <a:r>
              <a:rPr lang="en-US" sz="2000" dirty="0"/>
              <a:t>resolves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the 80-patient randomized APPOSITION II </a:t>
            </a:r>
            <a:r>
              <a:rPr lang="en-US" sz="2000" dirty="0" smtClean="0"/>
              <a:t>trial </a:t>
            </a:r>
            <a:r>
              <a:rPr lang="en-US" sz="2000" dirty="0"/>
              <a:t>comparing this device with a BMS, a lower number of </a:t>
            </a:r>
            <a:r>
              <a:rPr lang="en-US" sz="2000" dirty="0" err="1"/>
              <a:t>malapposed</a:t>
            </a:r>
            <a:r>
              <a:rPr lang="en-US" sz="2000" dirty="0"/>
              <a:t> stent struts was observed at 3 days with the self-expanding </a:t>
            </a:r>
            <a:r>
              <a:rPr lang="en-US" sz="2000" dirty="0" smtClean="0"/>
              <a:t>device</a:t>
            </a:r>
            <a:r>
              <a:rPr lang="en-US" sz="2000" dirty="0"/>
              <a:t>, with a similar frequency of MACE at 6 months</a:t>
            </a:r>
          </a:p>
        </p:txBody>
      </p:sp>
    </p:spTree>
    <p:extLst>
      <p:ext uri="{BB962C8B-B14F-4D97-AF65-F5344CB8AC3E}">
        <p14:creationId xmlns="" xmlns:p14="http://schemas.microsoft.com/office/powerpoint/2010/main" val="25064328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183880" cy="1051560"/>
          </a:xfrm>
        </p:spPr>
        <p:txBody>
          <a:bodyPr/>
          <a:lstStyle/>
          <a:p>
            <a:r>
              <a:rPr lang="en-US" dirty="0"/>
              <a:t>STENT DESIGN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485F0-E5CC-438C-96CF-FF0F2C97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2825"/>
            <a:ext cx="8183880" cy="1051560"/>
          </a:xfrm>
        </p:spPr>
        <p:txBody>
          <a:bodyPr>
            <a:normAutofit/>
          </a:bodyPr>
          <a:lstStyle/>
          <a:p>
            <a:r>
              <a:rPr lang="en-IN" sz="3200" dirty="0"/>
              <a:t>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DC39EF-B2DA-4C04-BC79-C547D64E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4419599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M</a:t>
            </a:r>
            <a:r>
              <a:rPr lang="en-US" sz="2200" b="0" i="0" u="none" strike="noStrike" baseline="0" dirty="0"/>
              <a:t>ost widely used stent material was 316 L stainless steel.</a:t>
            </a:r>
          </a:p>
          <a:p>
            <a:pPr marL="0" indent="0" algn="l">
              <a:buNone/>
            </a:pPr>
            <a:endParaRPr lang="en-US" sz="2200" b="0" i="0" u="none" strike="noStrike" baseline="0" dirty="0"/>
          </a:p>
          <a:p>
            <a:pPr algn="l"/>
            <a:r>
              <a:rPr lang="en-US" sz="2200" b="0" i="0" u="none" strike="noStrike" baseline="0" dirty="0"/>
              <a:t>Recently, cobalt chromium &amp; platinum chromium alloys have been employed.</a:t>
            </a:r>
          </a:p>
          <a:p>
            <a:pPr marL="0" indent="0" algn="l">
              <a:buNone/>
            </a:pPr>
            <a:endParaRPr lang="en-US" sz="2200" b="0" i="0" u="none" strike="noStrike" baseline="0" dirty="0"/>
          </a:p>
          <a:p>
            <a:pPr algn="l"/>
            <a:r>
              <a:rPr lang="en-US" sz="2200" b="0" i="0" u="none" strike="noStrike" baseline="0" dirty="0"/>
              <a:t>Most self-expanding stents utilize nitinol, a nickel-titanium alloy</a:t>
            </a:r>
            <a:r>
              <a:rPr lang="en-US" sz="2200" dirty="0"/>
              <a:t>.</a:t>
            </a:r>
          </a:p>
          <a:p>
            <a:pPr algn="l"/>
            <a:endParaRPr lang="en-US" sz="2200" dirty="0"/>
          </a:p>
          <a:p>
            <a:pPr algn="l"/>
            <a:r>
              <a:rPr lang="en-US" sz="2200" dirty="0"/>
              <a:t>There is a growing interest in polymeric and metallic fully biodegradable stents (bioresorbable scaffolds)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221846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/>
          </a:bodyPr>
          <a:lstStyle/>
          <a:p>
            <a:r>
              <a:rPr lang="en-US" sz="2400" b="1" dirty="0"/>
              <a:t>316L stainless steel </a:t>
            </a:r>
            <a:r>
              <a:rPr lang="en-US" sz="2000" dirty="0"/>
              <a:t>– </a:t>
            </a:r>
          </a:p>
          <a:p>
            <a:pPr>
              <a:buNone/>
            </a:pPr>
            <a:r>
              <a:rPr lang="en-US" sz="2000" dirty="0"/>
              <a:t>   Excellent mechanical properties and corrosion resistance</a:t>
            </a:r>
          </a:p>
          <a:p>
            <a:pPr>
              <a:buNone/>
            </a:pPr>
            <a:r>
              <a:rPr lang="en-US" sz="2000" dirty="0"/>
              <a:t>   ferromagnetic nature and low density make it </a:t>
            </a:r>
            <a:r>
              <a:rPr lang="en-US" sz="2000" b="1" dirty="0"/>
              <a:t>a non MRI compatible</a:t>
            </a:r>
          </a:p>
          <a:p>
            <a:pPr>
              <a:buNone/>
            </a:pPr>
            <a:r>
              <a:rPr lang="en-US" sz="2000" b="1" dirty="0"/>
              <a:t>   </a:t>
            </a:r>
            <a:r>
              <a:rPr lang="en-US" sz="2000" dirty="0"/>
              <a:t>poorly visible fluoroscopic material</a:t>
            </a:r>
          </a:p>
          <a:p>
            <a:pPr>
              <a:buNone/>
            </a:pPr>
            <a:r>
              <a:rPr lang="en-US" sz="2000" b="1" dirty="0"/>
              <a:t>   </a:t>
            </a:r>
            <a:r>
              <a:rPr lang="en-US" sz="2000" dirty="0"/>
              <a:t>first generation DES – CYPHER &amp; TAXUS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b="1" dirty="0"/>
              <a:t>CO-CR</a:t>
            </a:r>
          </a:p>
          <a:p>
            <a:pPr>
              <a:buNone/>
            </a:pPr>
            <a:r>
              <a:rPr lang="en-US" sz="2000" b="1" dirty="0"/>
              <a:t>    </a:t>
            </a:r>
            <a:r>
              <a:rPr lang="en-US" sz="2000" dirty="0"/>
              <a:t>Superior radial strength &amp; improved </a:t>
            </a:r>
            <a:r>
              <a:rPr lang="en-US" sz="2000" dirty="0" err="1"/>
              <a:t>radiopacity</a:t>
            </a:r>
            <a:endParaRPr lang="en-US" sz="2000" dirty="0"/>
          </a:p>
          <a:p>
            <a:pPr>
              <a:buNone/>
            </a:pPr>
            <a:r>
              <a:rPr lang="en-US" sz="2000" b="1" dirty="0"/>
              <a:t>    thinner </a:t>
            </a:r>
            <a:r>
              <a:rPr lang="en-US" sz="2000" b="1" dirty="0" err="1"/>
              <a:t>strent</a:t>
            </a:r>
            <a:r>
              <a:rPr lang="en-US" sz="2000" b="1" dirty="0"/>
              <a:t> struts</a:t>
            </a:r>
          </a:p>
          <a:p>
            <a:pPr>
              <a:buNone/>
            </a:pPr>
            <a:r>
              <a:rPr lang="en-US" sz="2000" dirty="0"/>
              <a:t>    2</a:t>
            </a:r>
            <a:r>
              <a:rPr lang="en-US" sz="2000" baseline="30000" dirty="0"/>
              <a:t>nd</a:t>
            </a:r>
            <a:r>
              <a:rPr lang="en-US" sz="2000" dirty="0"/>
              <a:t> generation DES – XIENCE V , ENDEAVOR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b="1" dirty="0"/>
              <a:t>TA – Tantalum</a:t>
            </a:r>
          </a:p>
          <a:p>
            <a:pPr>
              <a:buNone/>
            </a:pPr>
            <a:r>
              <a:rPr lang="en-US" sz="2000" dirty="0"/>
              <a:t>    Excellent corrosion resistant material , coated on 316L SS</a:t>
            </a:r>
          </a:p>
          <a:p>
            <a:pPr>
              <a:buNone/>
            </a:pPr>
            <a:r>
              <a:rPr lang="en-US" sz="2000" dirty="0"/>
              <a:t>    Improved biocompatibility , high density and MRI compatible , fluoroscopically visible</a:t>
            </a:r>
          </a:p>
          <a:p>
            <a:pPr>
              <a:buNone/>
            </a:pPr>
            <a:r>
              <a:rPr lang="en-US" sz="2000" dirty="0"/>
              <a:t>    High rates of recoil – poor mechanical properties</a:t>
            </a:r>
          </a:p>
          <a:p>
            <a:pPr>
              <a:buNone/>
            </a:pPr>
            <a:r>
              <a:rPr lang="en-US" sz="2000" dirty="0"/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r>
              <a:rPr lang="en-US" sz="2400" b="1" dirty="0"/>
              <a:t>Ni-Ti</a:t>
            </a:r>
          </a:p>
          <a:p>
            <a:pPr>
              <a:buNone/>
            </a:pPr>
            <a:r>
              <a:rPr lang="en-US" sz="2400" dirty="0"/>
              <a:t>  Good biocompatibility , radial force </a:t>
            </a:r>
          </a:p>
          <a:p>
            <a:pPr>
              <a:buNone/>
            </a:pPr>
            <a:r>
              <a:rPr lang="en-US" sz="2400" dirty="0"/>
              <a:t>  Coated by some materials – polyurethane , Ti nitride and polycrystalline oxides to improve the corrosion resistance </a:t>
            </a:r>
          </a:p>
          <a:p>
            <a:pPr>
              <a:buNone/>
            </a:pPr>
            <a:r>
              <a:rPr lang="en-US" sz="2400" dirty="0"/>
              <a:t>  inadequate visibility under fluoroscopy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b="1" dirty="0"/>
              <a:t>PT-IR</a:t>
            </a:r>
          </a:p>
          <a:p>
            <a:pPr>
              <a:buNone/>
            </a:pPr>
            <a:r>
              <a:rPr lang="en-US" sz="2400" dirty="0"/>
              <a:t>   platinum iridium alloy (90%+10%)</a:t>
            </a:r>
          </a:p>
          <a:p>
            <a:pPr>
              <a:buNone/>
            </a:pPr>
            <a:r>
              <a:rPr lang="en-US" sz="2400" dirty="0"/>
              <a:t>   excellent </a:t>
            </a:r>
            <a:r>
              <a:rPr lang="en-US" sz="2400" dirty="0" err="1"/>
              <a:t>radiopacity</a:t>
            </a:r>
            <a:r>
              <a:rPr lang="en-US" sz="2400" dirty="0"/>
              <a:t> &amp; reduction in both thrombosis and </a:t>
            </a:r>
            <a:r>
              <a:rPr lang="en-US" sz="2400" dirty="0" err="1"/>
              <a:t>neointimal</a:t>
            </a:r>
            <a:r>
              <a:rPr lang="en-US" sz="2400" dirty="0"/>
              <a:t> proliferation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BIODEGRADABLE METALLIC MATERIALS –</a:t>
            </a:r>
          </a:p>
          <a:p>
            <a:pPr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Pure FE </a:t>
            </a:r>
            <a:r>
              <a:rPr lang="en-US" sz="2400" dirty="0"/>
              <a:t>– oxidation of Fe into ferrous and ferric ions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Mg alloys </a:t>
            </a:r>
            <a:r>
              <a:rPr lang="en-US" sz="2400" dirty="0"/>
              <a:t>– 2 alloys – AE2153, WE4357</a:t>
            </a:r>
          </a:p>
          <a:p>
            <a:pPr marL="457200" indent="-457200">
              <a:buNone/>
            </a:pPr>
            <a:r>
              <a:rPr lang="en-US" sz="2400" dirty="0"/>
              <a:t>     radiolucent</a:t>
            </a:r>
          </a:p>
          <a:p>
            <a:pPr marL="457200" indent="-457200">
              <a:buNone/>
            </a:pPr>
            <a:endParaRPr lang="en-US" sz="2400" dirty="0"/>
          </a:p>
          <a:p>
            <a:pPr marL="457200" indent="-45720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20AED-B3BF-4447-9A51-4C6F711D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N" sz="4000" b="1" i="0" u="none" strike="noStrike" baseline="0" dirty="0"/>
              <a:t/>
            </a:r>
            <a:br>
              <a:rPr lang="en-IN" sz="4000" b="1" i="0" u="none" strike="noStrike" baseline="0" dirty="0"/>
            </a:br>
            <a:r>
              <a:rPr lang="en-IN" sz="4000" b="1" i="0" u="none" strike="noStrike" baseline="0" dirty="0"/>
              <a:t/>
            </a:r>
            <a:br>
              <a:rPr lang="en-IN" sz="4000" b="1" i="0" u="none" strike="noStrike" baseline="0" dirty="0"/>
            </a:br>
            <a:r>
              <a:rPr lang="en-IN" sz="4000" b="1" i="0" u="none" strike="noStrike" baseline="0" dirty="0"/>
              <a:t/>
            </a:r>
            <a:br>
              <a:rPr lang="en-IN" sz="4000" b="1" i="0" u="none" strike="noStrike" baseline="0" dirty="0"/>
            </a:br>
            <a:r>
              <a:rPr lang="en-IN" sz="4000" b="1" i="0" u="none" strike="noStrike" baseline="0" dirty="0"/>
              <a:t> </a:t>
            </a:r>
            <a:br>
              <a:rPr lang="en-IN" sz="4000" b="1" i="0" u="none" strike="noStrike" baseline="0" dirty="0"/>
            </a:br>
            <a:r>
              <a:rPr lang="en-IN" b="1" i="0" u="none" strike="noStrike" baseline="0" dirty="0"/>
              <a:t>Stent Configuration &amp; Design</a:t>
            </a:r>
            <a:r>
              <a:rPr lang="en-IN" sz="3600" b="1" i="0" u="none" strike="noStrike" baseline="0" dirty="0">
                <a:latin typeface="JansonText-Bold"/>
              </a:rPr>
              <a:t/>
            </a:r>
            <a:br>
              <a:rPr lang="en-IN" sz="3600" b="1" i="0" u="none" strike="noStrike" baseline="0" dirty="0">
                <a:latin typeface="JansonText-Bold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C7B271-7B3F-444B-8673-476CF89C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219200"/>
            <a:ext cx="8389620" cy="5410200"/>
          </a:xfrm>
        </p:spPr>
        <p:txBody>
          <a:bodyPr>
            <a:noAutofit/>
          </a:bodyPr>
          <a:lstStyle/>
          <a:p>
            <a:pPr algn="l"/>
            <a:r>
              <a:rPr lang="en-US" sz="2200" b="0" i="0" u="none" strike="noStrike" baseline="0" dirty="0">
                <a:latin typeface="+mj-lt"/>
              </a:rPr>
              <a:t>Stents can be assigned to one of three distinct subcategories </a:t>
            </a:r>
            <a:r>
              <a:rPr lang="en-IN" sz="2200" b="0" i="0" u="none" strike="noStrike" baseline="0" dirty="0">
                <a:latin typeface="+mj-lt"/>
              </a:rPr>
              <a:t>: wire coils, slotted tubes</a:t>
            </a:r>
            <a:r>
              <a:rPr lang="en-IN" sz="2200" b="0" i="0" u="none" strike="noStrike" dirty="0">
                <a:latin typeface="+mj-lt"/>
              </a:rPr>
              <a:t> </a:t>
            </a:r>
            <a:r>
              <a:rPr lang="en-IN" sz="2200" b="0" i="0" u="none" strike="noStrike" baseline="0" dirty="0">
                <a:latin typeface="+mj-lt"/>
              </a:rPr>
              <a:t>&amp; </a:t>
            </a:r>
            <a:r>
              <a:rPr lang="en-US" sz="2200" b="0" i="0" u="none" strike="noStrike" baseline="0" dirty="0">
                <a:latin typeface="+mj-lt"/>
              </a:rPr>
              <a:t>modular designs.</a:t>
            </a:r>
          </a:p>
          <a:p>
            <a:pPr algn="l"/>
            <a:r>
              <a:rPr lang="en-US" sz="2200" b="1" dirty="0">
                <a:latin typeface="+mj-lt"/>
              </a:rPr>
              <a:t>Coil stents </a:t>
            </a:r>
            <a:r>
              <a:rPr lang="en-US" sz="2200" dirty="0">
                <a:latin typeface="+mj-lt"/>
              </a:rPr>
              <a:t>– </a:t>
            </a:r>
            <a:r>
              <a:rPr lang="en-US" sz="2200" dirty="0" err="1">
                <a:latin typeface="+mj-lt"/>
              </a:rPr>
              <a:t>characterised</a:t>
            </a:r>
            <a:r>
              <a:rPr lang="en-US" sz="2200" dirty="0">
                <a:latin typeface="+mj-lt"/>
              </a:rPr>
              <a:t> by metallic wires or strips formed into a circular coil shape</a:t>
            </a:r>
          </a:p>
          <a:p>
            <a:pPr algn="l"/>
            <a:r>
              <a:rPr lang="en-US" sz="2200" b="1" i="0" u="none" strike="noStrike" baseline="0" dirty="0">
                <a:latin typeface="+mj-lt"/>
              </a:rPr>
              <a:t>Tubular</a:t>
            </a:r>
            <a:r>
              <a:rPr lang="en-US" sz="2200" b="1" i="0" u="none" strike="noStrike" dirty="0">
                <a:latin typeface="+mj-lt"/>
              </a:rPr>
              <a:t> mesh stents </a:t>
            </a:r>
            <a:r>
              <a:rPr lang="en-US" sz="2200" b="0" i="0" u="none" strike="noStrike" dirty="0">
                <a:latin typeface="+mj-lt"/>
              </a:rPr>
              <a:t>– wires wound together in a mesh – forming a tube</a:t>
            </a:r>
          </a:p>
          <a:p>
            <a:pPr algn="l"/>
            <a:r>
              <a:rPr lang="en-US" sz="2200" b="1" baseline="0" dirty="0">
                <a:latin typeface="+mj-lt"/>
              </a:rPr>
              <a:t>Slotted tube stents </a:t>
            </a:r>
            <a:r>
              <a:rPr lang="en-US" sz="2200" baseline="0" dirty="0">
                <a:latin typeface="+mj-lt"/>
              </a:rPr>
              <a:t>– made from tubes of metal from which stent design is laser</a:t>
            </a:r>
            <a:r>
              <a:rPr lang="en-US" sz="2200" dirty="0">
                <a:latin typeface="+mj-lt"/>
              </a:rPr>
              <a:t> cut</a:t>
            </a:r>
          </a:p>
          <a:p>
            <a:pPr algn="l"/>
            <a:endParaRPr lang="en-US" sz="2200" dirty="0">
              <a:latin typeface="+mj-lt"/>
            </a:endParaRPr>
          </a:p>
          <a:p>
            <a:pPr algn="l"/>
            <a:r>
              <a:rPr lang="en-US" sz="2200" b="0" i="0" u="sng" strike="noStrike" baseline="0" dirty="0">
                <a:latin typeface="+mj-lt"/>
              </a:rPr>
              <a:t>Coil</a:t>
            </a:r>
            <a:r>
              <a:rPr lang="en-US" sz="2200" b="0" i="0" u="sng" strike="noStrike" dirty="0">
                <a:latin typeface="+mj-lt"/>
              </a:rPr>
              <a:t> v tube </a:t>
            </a:r>
            <a:r>
              <a:rPr lang="en-US" sz="2200" b="0" i="0" u="none" strike="noStrike" dirty="0">
                <a:latin typeface="+mj-lt"/>
              </a:rPr>
              <a:t>– coil design has greater strut width with gaps and no or few connections between struts – more flexibility , but lack radial strength</a:t>
            </a:r>
            <a:endParaRPr lang="en-US" sz="22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endParaRPr lang="en-US" sz="2200" b="0" i="0" u="none" strike="noStrike" baseline="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31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6648"/>
          </a:xfrm>
        </p:spPr>
        <p:txBody>
          <a:bodyPr>
            <a:normAutofit/>
          </a:bodyPr>
          <a:lstStyle/>
          <a:p>
            <a:r>
              <a:rPr lang="en-US" sz="2400" b="1" dirty="0"/>
              <a:t>Modular stent design </a:t>
            </a:r>
            <a:r>
              <a:rPr lang="en-US" sz="2400" dirty="0"/>
              <a:t>-constructed using multiple repeat modules that are fused together to construct a stent tube. This improvement in the design provides flexibility and side branch access</a:t>
            </a:r>
          </a:p>
          <a:p>
            <a:endParaRPr lang="en-US" sz="2400" dirty="0"/>
          </a:p>
          <a:p>
            <a:r>
              <a:rPr lang="en-US" sz="2400" dirty="0"/>
              <a:t>Modular stents can either have open or closed cell designs. Open cell stents are not connected on all of the sides, whereas closed cells are connected </a:t>
            </a:r>
          </a:p>
          <a:p>
            <a:endParaRPr lang="en-US" sz="2400" dirty="0"/>
          </a:p>
          <a:p>
            <a:r>
              <a:rPr lang="en-US" sz="2400" dirty="0"/>
              <a:t>The stents that are commercially available today, whether BMS or drug eluting stents (DES), are all open cell designs.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4-25 at 11.58.2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0197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411ABE-F115-436C-A9EB-4085DB01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0" y="4705409"/>
            <a:ext cx="1295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CE809-48D2-4192-9DC7-E30F45DD0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r>
              <a:rPr lang="en-US" sz="2200" dirty="0"/>
              <a:t>Stents are classified as having open cells or closed cells, based upon the design of connecting links between adjacent stent struts.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Open-cell designs </a:t>
            </a:r>
            <a:r>
              <a:rPr lang="en-US" sz="2200" dirty="0"/>
              <a:t>tend to have varying cell sizes &amp; shapes, which provide increased flexibility, deliverability, &amp; side branch access, with staggered cross-linking elements to provide radial strength.</a:t>
            </a:r>
            <a:endParaRPr lang="en-US" sz="2200" b="1" i="0" u="none" strike="noStrike" baseline="0" dirty="0">
              <a:latin typeface="+mj-lt"/>
            </a:endParaRPr>
          </a:p>
          <a:p>
            <a:pPr algn="l"/>
            <a:endParaRPr lang="en-US" sz="2200" b="1" dirty="0">
              <a:latin typeface="+mj-lt"/>
            </a:endParaRPr>
          </a:p>
          <a:p>
            <a:pPr algn="l"/>
            <a:endParaRPr lang="en-US" sz="2200" b="1" i="0" u="none" strike="noStrike" baseline="0" dirty="0">
              <a:latin typeface="+mj-lt"/>
            </a:endParaRPr>
          </a:p>
          <a:p>
            <a:pPr algn="l"/>
            <a:r>
              <a:rPr lang="en-US" sz="2200" b="1" i="0" u="none" strike="noStrike" baseline="0" dirty="0">
                <a:latin typeface="+mj-lt"/>
              </a:rPr>
              <a:t>Closed-cell designs </a:t>
            </a:r>
            <a:r>
              <a:rPr lang="en-US" sz="2200" b="0" i="0" u="none" strike="noStrike" baseline="0" dirty="0">
                <a:latin typeface="+mj-lt"/>
              </a:rPr>
              <a:t>typically incorporate a repeating, unicellular element that provides more uniform wall coverage with less tendency for plaque prolapse, but at the expense of flexibility &amp; side branch access. </a:t>
            </a:r>
          </a:p>
          <a:p>
            <a:pPr marL="0" indent="0" algn="l">
              <a:buNone/>
            </a:pPr>
            <a:endParaRPr lang="en-US" sz="2200" b="0" i="0" u="none" strike="noStrike" baseline="0" dirty="0">
              <a:latin typeface="+mj-lt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616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343400" cy="48768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70AAAD-BF28-48C6-865A-BD70C9E95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350" y="1066800"/>
            <a:ext cx="7457049" cy="5181600"/>
          </a:xfrm>
        </p:spPr>
        <p:txBody>
          <a:bodyPr>
            <a:normAutofit/>
          </a:bodyPr>
          <a:lstStyle/>
          <a:p>
            <a:r>
              <a:rPr lang="en-US" sz="2000" dirty="0"/>
              <a:t>The term “stent” is derived from a dental prosthesis developed by the London  dentist </a:t>
            </a:r>
            <a:r>
              <a:rPr lang="en-US" sz="2000" b="1" dirty="0"/>
              <a:t>Charles stent </a:t>
            </a:r>
            <a:r>
              <a:rPr lang="en-US" sz="2000" dirty="0"/>
              <a:t>(1807-1885)</a:t>
            </a:r>
          </a:p>
          <a:p>
            <a:pPr algn="l"/>
            <a:endParaRPr lang="en-US" sz="2200" i="0" u="none" strike="noStrike" baseline="0" dirty="0"/>
          </a:p>
          <a:p>
            <a:pPr algn="l"/>
            <a:r>
              <a:rPr lang="en-US" sz="2200" i="0" u="none" strike="noStrike" baseline="0" dirty="0"/>
              <a:t>The history of percutaneous coronary intervention (PCI) may be described as a series of transformative steps, beginning with the introduction of coronary balloon angioplasty.</a:t>
            </a:r>
          </a:p>
          <a:p>
            <a:pPr marL="0" indent="0" algn="l">
              <a:buNone/>
            </a:pPr>
            <a:endParaRPr lang="en-US" sz="2200" i="0" u="none" strike="noStrike" baseline="0" dirty="0"/>
          </a:p>
          <a:p>
            <a:pPr algn="l"/>
            <a:r>
              <a:rPr lang="en-US" sz="2200" i="0" u="none" strike="noStrike" baseline="0" dirty="0"/>
              <a:t>From balloons to atherectomy to lasers, bare-metal stents (BMS) &amp; now drug-eluting stents (DES)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WhatsApp Image 2021-04-25 at 09.59.31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4514850" cy="5257800"/>
          </a:xfrm>
        </p:spPr>
      </p:pic>
      <p:pic>
        <p:nvPicPr>
          <p:cNvPr id="6" name="Content Placeholder 5" descr="WhatsApp Image 2021-04-25 at 09.59.31 (2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81000"/>
            <a:ext cx="4419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/>
              <a:t>STRUT THICKNESS AND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83880" cy="4187952"/>
          </a:xfrm>
        </p:spPr>
        <p:txBody>
          <a:bodyPr>
            <a:normAutofit/>
          </a:bodyPr>
          <a:lstStyle/>
          <a:p>
            <a:r>
              <a:rPr lang="en-US" sz="2400" dirty="0"/>
              <a:t>Less struts induce less chance of </a:t>
            </a:r>
            <a:r>
              <a:rPr lang="en-US" sz="2400" dirty="0" err="1"/>
              <a:t>restenosis</a:t>
            </a:r>
            <a:r>
              <a:rPr lang="en-US" sz="2400" dirty="0"/>
              <a:t> compared to more struts</a:t>
            </a:r>
          </a:p>
          <a:p>
            <a:endParaRPr lang="en-US" sz="2400" dirty="0"/>
          </a:p>
          <a:p>
            <a:r>
              <a:rPr lang="en-US" sz="2400" dirty="0"/>
              <a:t> Thinner struts are advantageous as they improve flexibility, increase the inner diameter of the stent, and reduce the amount of vascular injury during implant . Clinically, this has corresponded with a decrease in </a:t>
            </a:r>
            <a:r>
              <a:rPr lang="en-US" sz="2400" dirty="0" err="1"/>
              <a:t>restenosis</a:t>
            </a:r>
            <a:r>
              <a:rPr lang="en-US" sz="2400" dirty="0"/>
              <a:t>, as it has been seen in the ISAR-STEREO trial, and improved deliverability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703150"/>
          </a:xfrm>
        </p:spPr>
        <p:txBody>
          <a:bodyPr>
            <a:noAutofit/>
          </a:bodyPr>
          <a:lstStyle/>
          <a:p>
            <a:endParaRPr lang="en-IN" sz="2000" b="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WhatsApp Image 2021-04-25 at 09.59.31 (1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609600"/>
            <a:ext cx="68580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1051560"/>
          </a:xfrm>
        </p:spPr>
        <p:txBody>
          <a:bodyPr>
            <a:normAutofit/>
          </a:bodyPr>
          <a:lstStyle/>
          <a:p>
            <a:r>
              <a:rPr lang="en-US" sz="2700" dirty="0"/>
              <a:t>Clinical impact of physical stent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7878762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9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93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2028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Physical 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Clinical Correlation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1857"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Choice of metal→strut thickness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Restenosis, inflammation, radial strength, radio-opacity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1857"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Cell size and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Plaque prolapse, side branch access, gaps in drug delivery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1857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Connectors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Flexibility and deliverability, longitudinal strength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B03634-78E1-4BCE-BC1C-AC93D37C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57" y="549343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Coatings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4BC1FD-A989-44B1-A8AA-0A8BAAF2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570423"/>
            <a:ext cx="8183880" cy="4754763"/>
          </a:xfrm>
        </p:spPr>
        <p:txBody>
          <a:bodyPr>
            <a:noAutofit/>
          </a:bodyPr>
          <a:lstStyle/>
          <a:p>
            <a:r>
              <a:rPr lang="en-US" sz="2200" dirty="0"/>
              <a:t>A variety of coatings have been used to attempt to reduce the thrombogenicity or restenosis of metallic stents.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algn="l"/>
            <a:r>
              <a:rPr lang="en-US" sz="2200" dirty="0">
                <a:solidFill>
                  <a:srgbClr val="000000"/>
                </a:solidFill>
              </a:rPr>
              <a:t>F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luorinated copolymers have been shown in vitro to have thromboresistant properties, due to preferential absorption &amp; retention of albumin, which passivates the stent surface.</a:t>
            </a:r>
          </a:p>
          <a:p>
            <a:pPr algn="l"/>
            <a:endParaRPr lang="en-US" sz="2400" b="0" i="0" u="none" strike="noStrike" baseline="0" dirty="0">
              <a:solidFill>
                <a:srgbClr val="0081A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5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6E1BB-5F8F-49F7-8544-F197A438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929639"/>
            <a:ext cx="3429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D5866D-C095-40CB-9CF9-2AA393CD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609600"/>
            <a:ext cx="8183880" cy="5181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200" dirty="0"/>
          </a:p>
          <a:p>
            <a:pPr algn="l"/>
            <a:r>
              <a:rPr lang="en-US" sz="2200" b="0" i="0" u="none" strike="noStrike" baseline="0" dirty="0"/>
              <a:t>More recent is the application of polyethylene terephthalate (PET) mesh-covered stents (</a:t>
            </a:r>
            <a:r>
              <a:rPr lang="en-US" sz="2200" b="0" i="0" u="none" strike="noStrike" baseline="0" dirty="0" err="1"/>
              <a:t>MGuard</a:t>
            </a:r>
            <a:r>
              <a:rPr lang="en-US" sz="2200" b="0" i="0" u="none" strike="noStrike" baseline="0" dirty="0"/>
              <a:t>, Inspire MD, Tel Aviv, Israel) to minimize the risk of distal embolization in patients with ST-segment elevation myocardial </a:t>
            </a:r>
            <a:r>
              <a:rPr lang="en-IN" sz="2200" b="0" i="0" u="none" strike="noStrike" baseline="0" dirty="0"/>
              <a:t>infarction (STEMI). 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598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6713D-524A-4ED2-B31D-5EB59FE2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4114800"/>
            <a:ext cx="762000" cy="1051560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B0CD556A-16F3-46E1-AB39-6F35C6D36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2008272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="" xmlns:a16="http://schemas.microsoft.com/office/drawing/2014/main" val="830567212"/>
                    </a:ext>
                  </a:extLst>
                </a:gridCol>
              </a:tblGrid>
              <a:tr h="520044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baseline="0" dirty="0">
                          <a:solidFill>
                            <a:schemeClr val="lt1"/>
                          </a:solidFill>
                        </a:rPr>
                        <a:t>Stent Coatings Designed to Reduce Thrombogenicity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5700340"/>
                  </a:ext>
                </a:extLst>
              </a:tr>
              <a:tr h="57283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1" dirty="0"/>
                        <a:t>Heparin</a:t>
                      </a:r>
                    </a:p>
                    <a:p>
                      <a:r>
                        <a:rPr lang="en-IN" sz="1400" dirty="0"/>
                        <a:t>       Multiple formulations incorporating heparin bonding through covalent bonding, ionic </a:t>
                      </a:r>
                    </a:p>
                    <a:p>
                      <a:r>
                        <a:rPr lang="en-IN" sz="1400" dirty="0"/>
                        <a:t>       bonds, or heparin complexes (</a:t>
                      </a:r>
                      <a:r>
                        <a:rPr lang="en-IN" sz="1400" dirty="0" err="1"/>
                        <a:t>Carmeda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BioActive</a:t>
                      </a:r>
                      <a:r>
                        <a:rPr lang="en-IN" sz="1400" dirty="0"/>
                        <a:t> Surface [CBAS] covalently heparin</a:t>
                      </a:r>
                    </a:p>
                    <a:p>
                      <a:r>
                        <a:rPr lang="en-IN" sz="1400" dirty="0"/>
                        <a:t>       bonded </a:t>
                      </a:r>
                      <a:r>
                        <a:rPr lang="en-IN" sz="1400" dirty="0" err="1"/>
                        <a:t>Palmaz</a:t>
                      </a:r>
                      <a:r>
                        <a:rPr lang="en-IN" sz="1400" dirty="0"/>
                        <a:t>–Schatz &amp; BX Velocity stents, </a:t>
                      </a:r>
                      <a:r>
                        <a:rPr lang="en-IN" sz="1400" dirty="0" err="1"/>
                        <a:t>Jomed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Corline</a:t>
                      </a:r>
                      <a:r>
                        <a:rPr lang="en-IN" sz="1400" dirty="0"/>
                        <a:t> Heparin Surface [CHS</a:t>
                      </a:r>
                    </a:p>
                    <a:p>
                      <a:r>
                        <a:rPr lang="en-IN" sz="1400" dirty="0"/>
                        <a:t>       heparin coated </a:t>
                      </a:r>
                      <a:r>
                        <a:rPr lang="en-IN" sz="1400" dirty="0" err="1"/>
                        <a:t>Jostent</a:t>
                      </a:r>
                      <a:r>
                        <a:rPr lang="en-IN" sz="14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b="1" dirty="0"/>
                        <a:t>Carbon</a:t>
                      </a:r>
                    </a:p>
                    <a:p>
                      <a:r>
                        <a:rPr lang="en-IN" sz="1400" dirty="0"/>
                        <a:t>       </a:t>
                      </a:r>
                      <a:r>
                        <a:rPr lang="en-IN" sz="1400" dirty="0" err="1"/>
                        <a:t>Turbostratic</a:t>
                      </a:r>
                      <a:r>
                        <a:rPr lang="en-IN" sz="1400" dirty="0"/>
                        <a:t> (Sorin </a:t>
                      </a:r>
                      <a:r>
                        <a:rPr lang="en-IN" sz="1400" dirty="0" err="1"/>
                        <a:t>Carbostent</a:t>
                      </a:r>
                      <a:r>
                        <a:rPr lang="en-IN" sz="1400" dirty="0"/>
                        <a:t>)</a:t>
                      </a:r>
                    </a:p>
                    <a:p>
                      <a:r>
                        <a:rPr lang="en-IN" sz="1400" dirty="0"/>
                        <a:t>       Silicon carbide (</a:t>
                      </a:r>
                      <a:r>
                        <a:rPr lang="en-IN" sz="1400" dirty="0" err="1"/>
                        <a:t>Biotronik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Tenax</a:t>
                      </a:r>
                      <a:r>
                        <a:rPr lang="en-IN" sz="1400" dirty="0"/>
                        <a:t>)</a:t>
                      </a:r>
                    </a:p>
                    <a:p>
                      <a:r>
                        <a:rPr lang="en-IN" sz="1400" dirty="0"/>
                        <a:t>       Diamond-like films (</a:t>
                      </a:r>
                      <a:r>
                        <a:rPr lang="en-IN" sz="1400" dirty="0" err="1"/>
                        <a:t>Phytis</a:t>
                      </a:r>
                      <a:r>
                        <a:rPr lang="en-IN" sz="1400" dirty="0"/>
                        <a:t> Diamond &amp; </a:t>
                      </a:r>
                      <a:r>
                        <a:rPr lang="en-IN" sz="1400" dirty="0" err="1"/>
                        <a:t>Plasmachem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Biodiamond</a:t>
                      </a:r>
                      <a:r>
                        <a:rPr lang="en-IN" sz="14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b="1" dirty="0"/>
                        <a:t>Phosphorylcholine</a:t>
                      </a:r>
                    </a:p>
                    <a:p>
                      <a:r>
                        <a:rPr lang="en-IN" sz="1400" dirty="0"/>
                        <a:t>       </a:t>
                      </a:r>
                      <a:r>
                        <a:rPr lang="en-IN" sz="1400" dirty="0" err="1"/>
                        <a:t>Biocompatibles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BiodivYsio</a:t>
                      </a:r>
                      <a:r>
                        <a:rPr lang="en-IN" sz="1400" dirty="0"/>
                        <a:t> stent</a:t>
                      </a:r>
                    </a:p>
                    <a:p>
                      <a:r>
                        <a:rPr lang="en-IN" sz="1400" dirty="0"/>
                        <a:t>       Medtronic Endeavor drug-eluting stent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Ionic oxygen penetration into stent (</a:t>
                      </a:r>
                      <a:r>
                        <a:rPr lang="en-IN" sz="1400" dirty="0" err="1"/>
                        <a:t>Iberhospitex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Bionert</a:t>
                      </a:r>
                      <a:r>
                        <a:rPr lang="en-IN" sz="14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CD34 antibody to capture endothelial progenitor cells (Orbus–</a:t>
                      </a:r>
                      <a:r>
                        <a:rPr lang="en-IN" sz="1400" dirty="0" err="1"/>
                        <a:t>Neich</a:t>
                      </a:r>
                      <a:r>
                        <a:rPr lang="en-IN" sz="1400" dirty="0"/>
                        <a:t> </a:t>
                      </a:r>
                      <a:r>
                        <a:rPr lang="en-IN" sz="1400" dirty="0" err="1"/>
                        <a:t>Genous</a:t>
                      </a:r>
                      <a:r>
                        <a:rPr lang="en-IN" sz="14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Trifluoroethanol (</a:t>
                      </a:r>
                      <a:r>
                        <a:rPr lang="en-IN" sz="1400" dirty="0" err="1"/>
                        <a:t>polyzene</a:t>
                      </a:r>
                      <a:r>
                        <a:rPr lang="en-IN" sz="1400" dirty="0"/>
                        <a:t>-F coated stent)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Nanolayer protein coating (</a:t>
                      </a:r>
                      <a:r>
                        <a:rPr lang="en-IN" sz="1400" dirty="0" err="1"/>
                        <a:t>SurModics</a:t>
                      </a:r>
                      <a:r>
                        <a:rPr lang="en-IN" sz="1400" dirty="0"/>
                        <a:t> Finale coating on </a:t>
                      </a:r>
                      <a:r>
                        <a:rPr lang="en-IN" sz="1400" dirty="0" err="1"/>
                        <a:t>Protex</a:t>
                      </a:r>
                      <a:r>
                        <a:rPr lang="en-IN" sz="1400" dirty="0"/>
                        <a:t> stent)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Nitric oxide scavengers including titanium-nitric oxide (</a:t>
                      </a:r>
                      <a:r>
                        <a:rPr lang="en-IN" sz="1400" dirty="0" err="1"/>
                        <a:t>Hexacath</a:t>
                      </a:r>
                      <a:r>
                        <a:rPr lang="en-IN" sz="1400" dirty="0"/>
                        <a:t> Titan stent)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Single Knitted PET </a:t>
                      </a:r>
                      <a:r>
                        <a:rPr lang="en-IN" sz="1400" dirty="0" err="1"/>
                        <a:t>Fiber</a:t>
                      </a:r>
                      <a:r>
                        <a:rPr lang="en-IN" sz="1400" dirty="0"/>
                        <a:t> Mesh (</a:t>
                      </a:r>
                      <a:r>
                        <a:rPr lang="en-IN" sz="1400" dirty="0" err="1"/>
                        <a:t>MGuard</a:t>
                      </a:r>
                      <a:r>
                        <a:rPr lang="en-IN" sz="14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b="1" dirty="0" err="1"/>
                        <a:t>Biolinx</a:t>
                      </a:r>
                      <a:r>
                        <a:rPr lang="en-IN" sz="1400" b="1" dirty="0"/>
                        <a:t> polymer </a:t>
                      </a:r>
                      <a:r>
                        <a:rPr lang="en-IN" sz="1400" dirty="0"/>
                        <a:t>(Medtronic Resolute drug-eluting stent)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Abciximab and other glycoprotein IIb/IIIa inhibitors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Activated protein 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Hirudin and bivalirudin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926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73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62F90E-77CF-4D9E-870B-64B3AB93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533400"/>
            <a:ext cx="818388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Balloon-Expandable Versus Self-Expanding Stents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0E6CE3-760E-4D97-A09D-8068FFED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648200"/>
          </a:xfrm>
        </p:spPr>
        <p:txBody>
          <a:bodyPr>
            <a:normAutofit/>
          </a:bodyPr>
          <a:lstStyle/>
          <a:p>
            <a:r>
              <a:rPr lang="en-US" sz="2200" dirty="0"/>
              <a:t>Balloon-expandable stents are mounted onto a delivery balloon &amp; delivered into the coronary artery in their collapsed state.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Once the stent is in the desired location, inflation of the delivery balloon expands the stent against the arterial wall, following which the stent delivery system is removed.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3122830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333B04-5026-4F55-91BD-04A8A2BE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0" y="4038600"/>
            <a:ext cx="1524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072620-BB49-4809-8208-2B79028E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r>
              <a:rPr lang="en-US" sz="2200" dirty="0"/>
              <a:t>Self-expanding stents incorporate either specific geometric designs or nitinol shape-retaining metal to achieve a preset diameter, &amp; are released from a resisting sheath once placed in position.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While self-expanding stents are more flexible than their balloon-expandable counterparts, greater rates of restenosis have been observed with this design, presumably from chronic ongoing vascular injury, limiting their use in coronary arteries.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61194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1EB49-E420-403A-B815-75CA6465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0" y="2903220"/>
            <a:ext cx="1981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BD16ED-F3B8-46BE-95C5-1616EAB5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r>
              <a:rPr lang="en-US" sz="2200" dirty="0"/>
              <a:t>Stents may be used either on a routine (planned) basis or after failed balloon angioplasty for acute or threatened vessel closure (“bail-out” stenting)</a:t>
            </a:r>
          </a:p>
          <a:p>
            <a:endParaRPr lang="en-US" sz="2200" dirty="0"/>
          </a:p>
          <a:p>
            <a:r>
              <a:rPr lang="en-US" sz="2200" b="1" dirty="0"/>
              <a:t>Routine stent implantation compared to balloon angioplasty provides superior acute results &amp; greater event-free survival in almost every patient &amp; lesion </a:t>
            </a:r>
            <a:r>
              <a:rPr lang="en-US" sz="2200" dirty="0"/>
              <a:t>subtype studied to date, has for the most part </a:t>
            </a:r>
            <a:r>
              <a:rPr lang="en-US" sz="2200" b="1" dirty="0"/>
              <a:t>relegated balloon dilation </a:t>
            </a:r>
            <a:r>
              <a:rPr lang="en-US" sz="2200" dirty="0"/>
              <a:t>to the rare lesion that is </a:t>
            </a:r>
            <a:r>
              <a:rPr lang="en-US" sz="2200" b="1" dirty="0"/>
              <a:t>too small (&lt;2.0 mm) for stenting</a:t>
            </a:r>
            <a:r>
              <a:rPr lang="en-US" sz="2200" dirty="0"/>
              <a:t>, or to which a stent cannot be delivered because of excessive vessel tortuosity or calcification, or in patients in whom thienopyridines cannot be taken or are contraindicated.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92785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E3391-E390-4F70-AB6C-8D6FDC2D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06" y="26963"/>
            <a:ext cx="8183880" cy="1051560"/>
          </a:xfrm>
        </p:spPr>
        <p:txBody>
          <a:bodyPr>
            <a:normAutofit/>
          </a:bodyPr>
          <a:lstStyle/>
          <a:p>
            <a:r>
              <a:rPr lang="en-IN" sz="2800" b="1" i="0" u="none" strike="noStrike" baseline="0" dirty="0"/>
              <a:t>BARE-METAL STENT OVERVIEW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55934F-E384-4229-899A-DB7C63C31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724400"/>
          </a:xfrm>
        </p:spPr>
        <p:txBody>
          <a:bodyPr/>
          <a:lstStyle/>
          <a:p>
            <a:pPr marL="0" indent="0">
              <a:buNone/>
            </a:pPr>
            <a:r>
              <a:rPr lang="en-IN" sz="2400" b="1" i="0" u="none" strike="noStrike" baseline="0" dirty="0"/>
              <a:t>Limitations of balloon angioplasty</a:t>
            </a:r>
          </a:p>
          <a:p>
            <a:pPr marL="0" indent="0">
              <a:buNone/>
            </a:pPr>
            <a:endParaRPr lang="en-IN" sz="2400" b="1" i="0" u="none" strike="noStrike" baseline="0" dirty="0"/>
          </a:p>
          <a:p>
            <a:pPr algn="l"/>
            <a:r>
              <a:rPr lang="en-US" sz="2200" dirty="0"/>
              <a:t>I</a:t>
            </a:r>
            <a:r>
              <a:rPr lang="en-US" sz="2200" b="0" i="0" u="none" strike="noStrike" baseline="0" dirty="0"/>
              <a:t>n balloon angioplasty’s two major limitations: abrupt closure (occurring acutely, or within the first several days after angioplasty) &amp; restenosis (occurring later, within months, &amp;, rarely, years after the procedure). </a:t>
            </a:r>
          </a:p>
          <a:p>
            <a:pPr algn="l"/>
            <a:endParaRPr lang="en-US" sz="2200" b="0" i="0" u="none" strike="noStrike" baseline="0" dirty="0"/>
          </a:p>
          <a:p>
            <a:pPr algn="l"/>
            <a:r>
              <a:rPr lang="en-US" sz="2200" b="0" i="0" u="none" strike="noStrike" baseline="0" dirty="0"/>
              <a:t>The coronary stent was thus devised as an endoluminal scaffold to create a larger initial lumen, to seal dissections, &amp; to resist recoil &amp; </a:t>
            </a:r>
            <a:r>
              <a:rPr lang="en-IN" sz="2200" b="0" i="0" u="none" strike="noStrike" baseline="0" dirty="0"/>
              <a:t>late vascular </a:t>
            </a:r>
            <a:r>
              <a:rPr lang="en-IN" sz="2200" b="0" i="0" u="none" strike="noStrike" baseline="0" dirty="0" err="1"/>
              <a:t>remodeling</a:t>
            </a:r>
            <a:r>
              <a:rPr lang="en-IN" sz="2200" b="0" i="0" u="none" strike="noStrike" baseline="0" dirty="0"/>
              <a:t>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79047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312EAD-5B03-4D8A-AD3F-5E684E19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0" y="3464169"/>
            <a:ext cx="1295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2307C-9C4E-4745-8AF2-77BA78432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Autofit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+mj-lt"/>
              </a:rPr>
              <a:t>utility of routine stent implantation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+mj-lt"/>
              </a:rPr>
              <a:t>as a modality to reduce acute vessel closure &amp; late restenosis was first demonstrated in the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+mj-lt"/>
              </a:rPr>
              <a:t>STRESS and BENESTENT-1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+mj-lt"/>
              </a:rPr>
              <a:t>trials, which enrolled patients undergoing PCI of discrete, focal lesions.</a:t>
            </a:r>
          </a:p>
          <a:p>
            <a:pPr algn="l"/>
            <a:endParaRPr lang="en-US" sz="2200" dirty="0">
              <a:solidFill>
                <a:srgbClr val="0081AD"/>
              </a:solidFill>
              <a:latin typeface="+mj-lt"/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  <a:latin typeface="+mj-lt"/>
              </a:rPr>
              <a:t>As a result, the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+mj-lt"/>
              </a:rPr>
              <a:t>types of lesions treated in these 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+mj-lt"/>
              </a:rPr>
              <a:t>trials (discrete de novo lesions coverable by one stent, with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+mj-lt"/>
              </a:rPr>
              <a:t>reference vessel diameter [RVD] 3.0 to 4.0 mm) became known as “Stress/</a:t>
            </a:r>
            <a:r>
              <a:rPr lang="en-US" sz="2200" b="1" i="0" u="none" strike="noStrike" baseline="0" dirty="0" err="1">
                <a:solidFill>
                  <a:srgbClr val="000000"/>
                </a:solidFill>
                <a:latin typeface="+mj-lt"/>
              </a:rPr>
              <a:t>Benestent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+mj-lt"/>
              </a:rPr>
              <a:t>”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+mj-lt"/>
              </a:rPr>
              <a:t>lesions.</a:t>
            </a:r>
            <a:endParaRPr lang="en-IN" sz="2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362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B9915-913E-4D86-8E61-5BA40178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N" sz="3600" b="1" i="0" u="none" strike="noStrike" baseline="0" dirty="0"/>
              <a:t>Limitations of Bare-Metal Stents</a:t>
            </a:r>
            <a:br>
              <a:rPr lang="en-IN" sz="3600" b="1" i="0" u="none" strike="noStrike" baseline="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89901D-613C-4060-A5B7-336EEAB78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78" y="1219200"/>
            <a:ext cx="8183880" cy="4724400"/>
          </a:xfrm>
        </p:spPr>
        <p:txBody>
          <a:bodyPr>
            <a:noAutofit/>
          </a:bodyPr>
          <a:lstStyle/>
          <a:p>
            <a:pPr algn="l"/>
            <a:r>
              <a:rPr lang="en-US" sz="2200" b="0" i="0" u="none" strike="noStrike" baseline="0" dirty="0"/>
              <a:t>By the late 1990s, stent implantation became the predominant treatment for most patients with coronary artery disease as a result of more predictable acute and late angiographic results compared </a:t>
            </a:r>
            <a:r>
              <a:rPr lang="en-IN" sz="2200" b="0" i="0" u="none" strike="noStrike" baseline="0" dirty="0"/>
              <a:t>with conventional balloon angioplasty.</a:t>
            </a:r>
          </a:p>
          <a:p>
            <a:pPr algn="l"/>
            <a:endParaRPr lang="en-IN" sz="2200" b="0" i="0" u="none" strike="noStrike" baseline="0" dirty="0"/>
          </a:p>
          <a:p>
            <a:pPr algn="l"/>
            <a:r>
              <a:rPr lang="en-IN" sz="2200" b="0" i="0" u="none" strike="noStrike" baseline="0" dirty="0"/>
              <a:t>With improvements </a:t>
            </a:r>
            <a:r>
              <a:rPr lang="en-US" sz="2200" b="0" i="0" u="none" strike="noStrike" baseline="0" dirty="0"/>
              <a:t>in stent deliverability &amp; reductions in rates of subacute stent thrombosis to less than 1%, </a:t>
            </a:r>
            <a:r>
              <a:rPr lang="en-US" sz="2200" b="1" i="0" u="none" strike="noStrike" baseline="0" dirty="0"/>
              <a:t>restenosis emerged as the major persistent limitation of coronary stenting</a:t>
            </a:r>
            <a:r>
              <a:rPr lang="en-US" sz="2400" b="1" i="0" u="none" strike="noStrike" baseline="0" dirty="0"/>
              <a:t>. 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99500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BFF3F1-F6A5-4199-8E2A-D7ED3B56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0" y="3429000"/>
            <a:ext cx="1981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95637C-AA4D-400A-9BDD-5A8F7E4D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latin typeface="JansonText-Roman"/>
            </a:endParaRPr>
          </a:p>
          <a:p>
            <a:pPr algn="l"/>
            <a:endParaRPr lang="en-US" sz="1800" dirty="0">
              <a:latin typeface="JansonText-Roman"/>
            </a:endParaRPr>
          </a:p>
          <a:p>
            <a:r>
              <a:rPr lang="en-US" sz="2200" dirty="0"/>
              <a:t>C</a:t>
            </a:r>
            <a:r>
              <a:rPr lang="en-US" sz="2200" b="0" i="0" u="none" strike="noStrike" baseline="0" dirty="0"/>
              <a:t>oronary stents increase acute luminal diameters to a greater extent than balloon angioplasty (greater acute gain), </a:t>
            </a:r>
            <a:r>
              <a:rPr lang="en-US" sz="2200" b="1" i="0" u="none" strike="noStrike" baseline="0" dirty="0"/>
              <a:t>the greater vascular injury caused by stent implantation compared to balloon angioplasty elicits an exaggerated degree of neointimal hyperplasia</a:t>
            </a:r>
            <a:r>
              <a:rPr lang="en-US" sz="2200" b="0" i="0" u="none" strike="noStrike" baseline="0" dirty="0"/>
              <a:t>, resulting in greater decreases in luminal diameter (late loss).</a:t>
            </a:r>
            <a:endParaRPr lang="en-US" sz="2200" dirty="0"/>
          </a:p>
          <a:p>
            <a:pPr marL="0" indent="0" algn="l">
              <a:buNone/>
            </a:pPr>
            <a:endParaRPr lang="en-US" sz="2200" dirty="0"/>
          </a:p>
          <a:p>
            <a:pPr algn="l"/>
            <a:r>
              <a:rPr lang="en-US" sz="2200" dirty="0"/>
              <a:t>R</a:t>
            </a:r>
            <a:r>
              <a:rPr lang="en-US" sz="2200" b="0" i="0" u="none" strike="noStrike" baseline="0" dirty="0"/>
              <a:t>estenosis after BMS implantation still occurred in approximately 20% to 40% of patients within 6 to </a:t>
            </a:r>
            <a:r>
              <a:rPr lang="en-IN" sz="2200" b="0" i="0" u="none" strike="noStrike" baseline="0" dirty="0"/>
              <a:t>12 months.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3747687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183880" cy="1051560"/>
          </a:xfrm>
        </p:spPr>
        <p:txBody>
          <a:bodyPr/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DRUG-ELUTING STENTS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5513F-43EE-435A-AE9A-428C3DDA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400" y="4343400"/>
            <a:ext cx="1143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6F2CC5-DACB-4688-B694-84B321280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200" b="1" i="0" u="none" strike="noStrike" baseline="0" dirty="0"/>
              <a:t>Drug</a:t>
            </a:r>
            <a:r>
              <a:rPr lang="en-US" sz="2200" b="1" i="0" u="none" strike="noStrike" dirty="0"/>
              <a:t> eluting stents (DES)</a:t>
            </a:r>
            <a:r>
              <a:rPr lang="en-US" sz="2200" b="1" i="0" u="none" strike="noStrike" baseline="0" dirty="0"/>
              <a:t> </a:t>
            </a:r>
            <a:r>
              <a:rPr lang="en-US" sz="2200" i="0" u="none" strike="noStrike" baseline="0" dirty="0"/>
              <a:t>which maintain the mechanical advantages of BMS while </a:t>
            </a:r>
            <a:r>
              <a:rPr lang="en-US" sz="2200" b="1" i="0" u="none" strike="noStrike" baseline="0" dirty="0"/>
              <a:t>delivering an </a:t>
            </a:r>
            <a:r>
              <a:rPr lang="en-US" sz="2200" b="1" i="0" u="none" strike="noStrike" baseline="0" dirty="0" err="1"/>
              <a:t>antirestenotic</a:t>
            </a:r>
            <a:r>
              <a:rPr lang="en-US" sz="2200" b="1" i="0" u="none" strike="noStrike" baseline="0" dirty="0"/>
              <a:t> pharmacologic therapy locally to </a:t>
            </a:r>
            <a:r>
              <a:rPr lang="en-US" sz="2200" i="0" u="none" strike="noStrike" baseline="0" dirty="0"/>
              <a:t>the arterial wall, have been shown to effectively &amp; safely reduce the amount of in-stent tissue that accumulates after stent implantation, resulting in significantly reduced rates of clinical</a:t>
            </a:r>
            <a:r>
              <a:rPr lang="en-IN" sz="2200" dirty="0"/>
              <a:t> &amp;</a:t>
            </a:r>
            <a:r>
              <a:rPr lang="en-IN" sz="2200" i="0" u="none" strike="noStrike" baseline="0" dirty="0"/>
              <a:t> angiographic restenosis.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4045488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8CBEA8-12E8-4919-B642-1BF97081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09600"/>
          </a:xfrm>
        </p:spPr>
        <p:txBody>
          <a:bodyPr>
            <a:normAutofit/>
          </a:bodyPr>
          <a:lstStyle/>
          <a:p>
            <a:r>
              <a:rPr lang="en-IN" sz="2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Drug-Eluting Stents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2CC01C-97F0-4021-BD61-4B2836638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4191000"/>
          </a:xfrm>
        </p:spPr>
        <p:txBody>
          <a:bodyPr>
            <a:noAutofit/>
          </a:bodyPr>
          <a:lstStyle/>
          <a:p>
            <a:pPr algn="l"/>
            <a:endParaRPr lang="en-US" sz="2000" b="0" i="0" u="none" strike="noStrike" baseline="0" dirty="0">
              <a:latin typeface="+mj-lt"/>
            </a:endParaRPr>
          </a:p>
          <a:p>
            <a:pPr algn="l"/>
            <a:r>
              <a:rPr lang="en-US" sz="2000" b="0" i="0" u="none" strike="noStrike" baseline="0" dirty="0"/>
              <a:t>The three critical components of a DES </a:t>
            </a:r>
          </a:p>
          <a:p>
            <a:pPr marL="0" indent="0" algn="l">
              <a:buNone/>
            </a:pPr>
            <a:r>
              <a:rPr lang="en-US" sz="2000" dirty="0"/>
              <a:t>                </a:t>
            </a:r>
            <a:r>
              <a:rPr lang="en-US" sz="2000" b="0" i="0" u="none" strike="noStrike" baseline="0" dirty="0"/>
              <a:t> (1) the stent itself (including its delivery system)</a:t>
            </a:r>
          </a:p>
          <a:p>
            <a:pPr marL="0" indent="0" algn="l">
              <a:buNone/>
            </a:pPr>
            <a:r>
              <a:rPr lang="en-US" sz="2000" dirty="0"/>
              <a:t>                 </a:t>
            </a:r>
            <a:r>
              <a:rPr lang="en-US" sz="2000" b="0" i="0" u="none" strike="noStrike" baseline="0" dirty="0"/>
              <a:t>(2) the pharmacologic agent being delivered</a:t>
            </a:r>
          </a:p>
          <a:p>
            <a:pPr marL="0" indent="0" algn="l">
              <a:buNone/>
            </a:pPr>
            <a:r>
              <a:rPr lang="en-US" sz="2000" dirty="0"/>
              <a:t>                 </a:t>
            </a:r>
            <a:r>
              <a:rPr lang="en-US" sz="2000" b="0" i="0" u="none" strike="noStrike" baseline="0" dirty="0"/>
              <a:t>(3) the drug carrier vehicle, which controls the</a:t>
            </a:r>
          </a:p>
          <a:p>
            <a:pPr marL="0" indent="0" algn="l">
              <a:buNone/>
            </a:pPr>
            <a:r>
              <a:rPr lang="en-US" sz="2000" dirty="0"/>
              <a:t>                     </a:t>
            </a:r>
            <a:r>
              <a:rPr lang="en-US" sz="2000" b="0" i="0" u="none" strike="noStrike" baseline="0" dirty="0"/>
              <a:t> drug dose &amp; </a:t>
            </a:r>
            <a:r>
              <a:rPr lang="en-IN" sz="2000" b="0" i="0" u="none" strike="noStrike" baseline="0" dirty="0"/>
              <a:t>pharmacokinetic release rate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3960656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D58FD-3726-47BF-9C1D-6E5D8EE1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0" y="2673032"/>
            <a:ext cx="1219200" cy="10515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1605E74-916D-4345-8A30-57F45502D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1"/>
            <a:ext cx="8326902" cy="5562600"/>
          </a:xfrm>
        </p:spPr>
      </p:pic>
    </p:spTree>
    <p:extLst>
      <p:ext uri="{BB962C8B-B14F-4D97-AF65-F5344CB8AC3E}">
        <p14:creationId xmlns="" xmlns:p14="http://schemas.microsoft.com/office/powerpoint/2010/main" val="3292182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007831-4AB6-4392-9F29-AB2592C4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49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N" sz="3600" i="0" u="none" strike="noStrike" baseline="0" dirty="0"/>
              <a:t>Drug-Eluting Stents Stent Designs</a:t>
            </a:r>
            <a:br>
              <a:rPr lang="en-IN" sz="3600" i="0" u="none" strike="noStrike" baseline="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656F3F-54BC-4D98-9DC4-0EECF3E42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49" y="1219200"/>
            <a:ext cx="8183880" cy="5181600"/>
          </a:xfrm>
        </p:spPr>
        <p:txBody>
          <a:bodyPr>
            <a:noAutofit/>
          </a:bodyPr>
          <a:lstStyle/>
          <a:p>
            <a:pPr algn="l"/>
            <a:r>
              <a:rPr lang="en-US" sz="2000" b="0" i="0" u="none" strike="noStrike" baseline="0" dirty="0">
                <a:latin typeface="+mj-lt"/>
              </a:rPr>
              <a:t>The stent component of early DES platforms was typically that of the predicate BMS without design modifications (i.e., relatively thick strut designs composed of stainless steel).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latin typeface="+mj-lt"/>
            </a:endParaRPr>
          </a:p>
          <a:p>
            <a:pPr algn="l"/>
            <a:r>
              <a:rPr lang="en-IN" sz="2000" b="0" i="0" u="none" strike="noStrike" baseline="0" dirty="0">
                <a:latin typeface="+mj-lt"/>
              </a:rPr>
              <a:t>Subsequent DES have incorporated </a:t>
            </a:r>
            <a:r>
              <a:rPr lang="en-US" sz="2000" b="0" i="0" u="none" strike="noStrike" baseline="0" dirty="0">
                <a:latin typeface="+mj-lt"/>
              </a:rPr>
              <a:t>newer materials, thinner struts, &amp; more flexible designs.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latin typeface="+mj-lt"/>
            </a:endParaRPr>
          </a:p>
          <a:p>
            <a:pPr algn="l"/>
            <a:r>
              <a:rPr lang="en-IN" sz="2000" b="0" i="0" u="none" strike="noStrike" baseline="0" dirty="0">
                <a:latin typeface="+mj-lt"/>
              </a:rPr>
              <a:t>The latest evolution has </a:t>
            </a:r>
            <a:r>
              <a:rPr lang="en-US" sz="2000" b="0" i="0" u="none" strike="noStrike" baseline="0" dirty="0">
                <a:latin typeface="+mj-lt"/>
              </a:rPr>
              <a:t>been the introduction of drug-eluting fully bioresorbable scaffolds (BRS), wherein the stent frame is composed of a bioabsorbable polymer or metal that provides a scaffolding function for 6 to 12 months and then completely resorbs over the next 1 to 3 years, recapitulating the underlying vessel anatomy and physiology.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934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C5FA42-AC4C-4825-95B6-AC3CE6B3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N" dirty="0"/>
              <a:t>Basic Drug-Eluting Stents Pharmacology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62684-36C2-4A80-89E2-F9795233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191000"/>
          </a:xfrm>
        </p:spPr>
        <p:txBody>
          <a:bodyPr>
            <a:noAutofit/>
          </a:bodyPr>
          <a:lstStyle/>
          <a:p>
            <a:pPr algn="l"/>
            <a:r>
              <a:rPr lang="en-US" sz="2200" dirty="0">
                <a:solidFill>
                  <a:srgbClr val="000000"/>
                </a:solidFill>
              </a:rPr>
              <a:t>M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ost clinically effective classes of agents are the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“</a:t>
            </a:r>
            <a:r>
              <a:rPr lang="en-US" sz="2200" b="1" i="0" u="none" strike="noStrike" baseline="0" dirty="0" err="1">
                <a:solidFill>
                  <a:srgbClr val="000000"/>
                </a:solidFill>
              </a:rPr>
              <a:t>rapamycin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 analog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family” of drugs and </a:t>
            </a:r>
            <a:r>
              <a:rPr lang="en-US" sz="2200" b="1" i="0" u="none" strike="noStrike" baseline="0" dirty="0" err="1" smtClean="0">
                <a:solidFill>
                  <a:srgbClr val="000000"/>
                </a:solidFill>
              </a:rPr>
              <a:t>paclitaxel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The principal mechanism of action of rapamycin (also known as sirolimus), &amp; its analogs (including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zotarolimus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everolimus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biolimus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A9, &amp;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novolimus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) is inhibition of the mammalian target of rapamycin (mTOR), which prevents cell cycle progression from the G1 to S phase.</a:t>
            </a:r>
          </a:p>
          <a:p>
            <a:pPr marL="0" indent="0" algn="l">
              <a:buNone/>
            </a:pPr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mTOR is also localized on platelet membranes where it mediates platelet activation &amp; aggregation.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3409317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51271-CE1D-4434-B5FC-477A0849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4192524"/>
            <a:ext cx="762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1ECC46-40DD-48C9-9306-95612EB0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The other agent that has been used effectively not only in DES but also on drug-eluting balloons is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paclitaxel. </a:t>
            </a: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By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interfering with microtubule function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paclitaxel has multifunctional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antiproliferative &amp; </a:t>
            </a:r>
            <a:r>
              <a:rPr lang="en-IN" sz="2200" b="0" i="0" u="none" strike="noStrike" baseline="0" dirty="0" err="1">
                <a:solidFill>
                  <a:srgbClr val="000000"/>
                </a:solidFill>
              </a:rPr>
              <a:t>antiinflammatory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 properties, prevents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smooth muscle migration, blocks cytokine &amp; growth factor release &amp; activity, interferes with secretory processes, is antiangiogenic, &amp; impacts signal transduction.</a:t>
            </a:r>
          </a:p>
          <a:p>
            <a:pPr marL="0" indent="0" algn="l">
              <a:buNone/>
            </a:pPr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At low doses (similar to those in DES applications), paclitaxel affects the G0 to G1 &amp; G1 to S phases (G1 arrest) resulting in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cytostasis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without cell death.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275903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180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r>
              <a:rPr lang="en-US" sz="2400" dirty="0"/>
              <a:t>The first implantation of stents in human coronary arteries occurred </a:t>
            </a:r>
            <a:r>
              <a:rPr lang="en-US" sz="2400" b="1" dirty="0"/>
              <a:t> when Ulrich </a:t>
            </a:r>
            <a:r>
              <a:rPr lang="en-US" sz="2400" b="1" dirty="0" err="1"/>
              <a:t>Sigwart</a:t>
            </a:r>
            <a:r>
              <a:rPr lang="en-US" sz="2400" b="1" dirty="0"/>
              <a:t> &amp; Jacques </a:t>
            </a:r>
            <a:r>
              <a:rPr lang="en-US" sz="2400" b="1" dirty="0" err="1"/>
              <a:t>Puel</a:t>
            </a:r>
            <a:r>
              <a:rPr lang="en-US" sz="2400" b="1" dirty="0"/>
              <a:t> &amp; colleagues</a:t>
            </a:r>
            <a:r>
              <a:rPr lang="en-US" sz="2400" dirty="0"/>
              <a:t> placed the </a:t>
            </a:r>
            <a:r>
              <a:rPr lang="en-US" sz="2400" dirty="0" err="1"/>
              <a:t>Wallstent</a:t>
            </a:r>
            <a:r>
              <a:rPr lang="en-US" sz="2400" dirty="0"/>
              <a:t>-sheathed self-expanding metallic mesh </a:t>
            </a:r>
            <a:r>
              <a:rPr lang="en-IN" sz="2400" dirty="0"/>
              <a:t>scaffold.</a:t>
            </a:r>
          </a:p>
          <a:p>
            <a:endParaRPr lang="en-IN" sz="2400" dirty="0"/>
          </a:p>
          <a:p>
            <a:r>
              <a:rPr lang="en-US" sz="2400" b="1" dirty="0" err="1"/>
              <a:t>Cesare</a:t>
            </a:r>
            <a:r>
              <a:rPr lang="en-US" sz="2400" b="1" dirty="0"/>
              <a:t> </a:t>
            </a:r>
            <a:r>
              <a:rPr lang="en-US" sz="2400" b="1" dirty="0" err="1"/>
              <a:t>Gianturco</a:t>
            </a:r>
            <a:r>
              <a:rPr lang="en-US" sz="2400" b="1" dirty="0"/>
              <a:t> &amp; Gary </a:t>
            </a:r>
            <a:r>
              <a:rPr lang="en-US" sz="2400" b="1" dirty="0" err="1"/>
              <a:t>Roubin</a:t>
            </a:r>
            <a:r>
              <a:rPr lang="en-US" sz="2400" b="1" dirty="0"/>
              <a:t> </a:t>
            </a:r>
            <a:r>
              <a:rPr lang="en-US" sz="2400" dirty="0"/>
              <a:t>developed a balloon-expandable coil stent consisting of a wrapped stainless steel wire resembling a clamshell.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CD4CB3-6060-4012-8072-6AAB85E9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3" y="533400"/>
            <a:ext cx="8156917" cy="1051560"/>
          </a:xfrm>
        </p:spPr>
        <p:txBody>
          <a:bodyPr>
            <a:noAutofit/>
          </a:bodyPr>
          <a:lstStyle/>
          <a:p>
            <a:r>
              <a:rPr lang="en-US" sz="3200" i="0" u="none" strike="noStrike" baseline="0" dirty="0"/>
              <a:t>Drug-Eluting Stents Polymers &amp; Drug Carrier Systems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319365-6D5F-4877-BEB7-1B0A16DD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752600"/>
            <a:ext cx="8183880" cy="4187952"/>
          </a:xfrm>
        </p:spPr>
        <p:txBody>
          <a:bodyPr>
            <a:noAutofit/>
          </a:bodyPr>
          <a:lstStyle/>
          <a:p>
            <a:pPr algn="l"/>
            <a:r>
              <a:rPr lang="en-US" sz="2000" b="0" i="0" u="none" strike="noStrike" baseline="0" dirty="0"/>
              <a:t>To ensure accurate drug dosing, a </a:t>
            </a:r>
            <a:r>
              <a:rPr lang="en-US" sz="2000" b="0" i="1" u="none" strike="noStrike" baseline="0" dirty="0"/>
              <a:t>drug delivery vehicle </a:t>
            </a:r>
            <a:r>
              <a:rPr lang="en-US" sz="2000" b="0" i="0" u="none" strike="noStrike" baseline="0" dirty="0"/>
              <a:t>became necessary, which for most first-generation stents was </a:t>
            </a:r>
            <a:r>
              <a:rPr lang="en-IN" sz="2000" b="0" i="0" u="none" strike="noStrike" baseline="0" dirty="0"/>
              <a:t>a durable (nonerodable) polymer.</a:t>
            </a:r>
          </a:p>
          <a:p>
            <a:pPr algn="l"/>
            <a:endParaRPr lang="en-IN" sz="2000" b="0" i="0" u="none" strike="noStrike" baseline="0" dirty="0"/>
          </a:p>
          <a:p>
            <a:pPr algn="l"/>
            <a:r>
              <a:rPr lang="en-IN" sz="2000" dirty="0"/>
              <a:t>P</a:t>
            </a:r>
            <a:r>
              <a:rPr lang="en-IN" sz="2000" b="0" i="0" u="none" strike="noStrike" baseline="0" dirty="0"/>
              <a:t>olymer is instrumental in </a:t>
            </a:r>
            <a:r>
              <a:rPr lang="en-US" sz="2000" b="0" i="0" u="none" strike="noStrike" baseline="0" dirty="0"/>
              <a:t>regulating the pharmacokinetics of drug delivery to the arterial wall (which is necessary for reduced neointimal hyperplasia), the polymer may elicit deleterious vascular responses.</a:t>
            </a:r>
          </a:p>
          <a:p>
            <a:pPr marL="0" indent="0" algn="l">
              <a:buNone/>
            </a:pPr>
            <a:endParaRPr lang="en-US" sz="2000" b="0" i="0" u="none" strike="noStrike" baseline="0" dirty="0"/>
          </a:p>
          <a:p>
            <a:pPr algn="l"/>
            <a:r>
              <a:rPr lang="en-US" sz="2000" b="0" i="0" u="none" strike="noStrike" baseline="0" dirty="0"/>
              <a:t>Specifically, histopathologic studies have demonstrated hypersensitivity &amp; eosinophilic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inflammatory reactions &amp; delayed </a:t>
            </a:r>
            <a:r>
              <a:rPr lang="en-US" sz="2000" b="0" i="0" u="none" strike="noStrike" baseline="0" dirty="0" err="1"/>
              <a:t>endothelialization</a:t>
            </a:r>
            <a:r>
              <a:rPr lang="en-US" sz="2000" b="0" i="0" u="none" strike="noStrike" baseline="0" dirty="0"/>
              <a:t> with DES.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1856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D2271D-ADAE-4C5A-9227-AF6AD4AD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0" y="3810000"/>
            <a:ext cx="1219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8CB8EF-89E4-4D52-B26B-5CD7CE388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0" i="0" u="none" strike="noStrike" baseline="0" dirty="0"/>
              <a:t>For these reasons, there has been great interest in developing inert </a:t>
            </a:r>
            <a:r>
              <a:rPr lang="en-US" sz="2200" dirty="0"/>
              <a:t>&amp; </a:t>
            </a:r>
            <a:r>
              <a:rPr lang="en-US" sz="2200" b="0" i="0" u="none" strike="noStrike" baseline="0" dirty="0"/>
              <a:t>biocompatible polymers, bioabsorbable polymers (BP), &amp; even polymer-free DES. </a:t>
            </a:r>
          </a:p>
          <a:p>
            <a:pPr marL="0" indent="0" algn="l">
              <a:buNone/>
            </a:pPr>
            <a:endParaRPr lang="en-US" sz="2200" dirty="0"/>
          </a:p>
          <a:p>
            <a:pPr algn="l"/>
            <a:r>
              <a:rPr lang="en-US" sz="2200" dirty="0"/>
              <a:t>F</a:t>
            </a:r>
            <a:r>
              <a:rPr lang="en-US" sz="2200" b="0" i="0" u="none" strike="noStrike" baseline="0" dirty="0"/>
              <a:t>luorinated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copolymers coating some second-generation DES have been shown to possess thromboresistant properties in blood contact applications, &amp; have been shown to reduce platelet adhesion.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3786679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B58999-4B94-45CD-B4EE-2E692531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457200"/>
            <a:ext cx="8183880" cy="1051560"/>
          </a:xfrm>
        </p:spPr>
        <p:txBody>
          <a:bodyPr>
            <a:noAutofit/>
          </a:bodyPr>
          <a:lstStyle/>
          <a:p>
            <a:r>
              <a:rPr lang="en-US" sz="3200" b="1" i="0" u="none" strike="noStrike" baseline="0" dirty="0"/>
              <a:t>Generational Classification of Drug-Eluting Stents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7E706-2144-4EC9-860F-C8CC19CD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7" y="1879209"/>
            <a:ext cx="8183880" cy="4511040"/>
          </a:xfrm>
        </p:spPr>
        <p:txBody>
          <a:bodyPr>
            <a:normAutofit/>
          </a:bodyPr>
          <a:lstStyle/>
          <a:p>
            <a:pPr algn="l"/>
            <a:r>
              <a:rPr lang="en-US" sz="2000" b="1" i="0" u="none" strike="noStrike" baseline="0" dirty="0">
                <a:latin typeface="+mj-lt"/>
              </a:rPr>
              <a:t>First-generation devices </a:t>
            </a:r>
            <a:r>
              <a:rPr lang="en-US" sz="2000" b="0" i="0" u="none" strike="noStrike" baseline="0" dirty="0">
                <a:latin typeface="+mj-lt"/>
              </a:rPr>
              <a:t>include the two DES that were initially approved for clinical use by most regulatory bodies, each of which </a:t>
            </a:r>
            <a:r>
              <a:rPr lang="en-US" sz="2000" b="1" i="0" u="none" strike="noStrike" baseline="0" dirty="0">
                <a:latin typeface="+mj-lt"/>
              </a:rPr>
              <a:t>utilized an early thick strut stainless steel </a:t>
            </a:r>
            <a:r>
              <a:rPr lang="en-US" sz="2000" b="0" i="0" u="none" strike="noStrike" baseline="0" dirty="0">
                <a:latin typeface="+mj-lt"/>
              </a:rPr>
              <a:t>stent platform with a durable polymer not specifically designed for biocompatibility to </a:t>
            </a:r>
            <a:r>
              <a:rPr lang="en-US" sz="2000" b="1" i="0" u="none" strike="noStrike" baseline="0" dirty="0">
                <a:latin typeface="+mj-lt"/>
              </a:rPr>
              <a:t>deliver either sirolimus or paclitaxel. 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latin typeface="+mj-lt"/>
            </a:endParaRPr>
          </a:p>
          <a:p>
            <a:pPr algn="l"/>
            <a:r>
              <a:rPr lang="en-US" sz="2000" b="1" i="0" u="none" strike="noStrike" baseline="0" dirty="0">
                <a:latin typeface="+mj-lt"/>
              </a:rPr>
              <a:t>Second-generation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i="0" u="none" strike="noStrike" baseline="0" dirty="0">
                <a:latin typeface="+mj-lt"/>
              </a:rPr>
              <a:t>devices </a:t>
            </a:r>
            <a:r>
              <a:rPr lang="en-US" sz="2000" b="0" i="0" u="none" strike="noStrike" baseline="0" dirty="0">
                <a:latin typeface="+mj-lt"/>
              </a:rPr>
              <a:t>have incorporated more deliverable, </a:t>
            </a:r>
            <a:r>
              <a:rPr lang="en-US" sz="2000" b="1" i="0" u="none" strike="noStrike" baseline="0" dirty="0">
                <a:latin typeface="+mj-lt"/>
              </a:rPr>
              <a:t>thinner-strut stents </a:t>
            </a:r>
            <a:r>
              <a:rPr lang="en-US" sz="2000" b="0" i="0" u="none" strike="noStrike" baseline="0" dirty="0">
                <a:latin typeface="+mj-lt"/>
              </a:rPr>
              <a:t>(most made from</a:t>
            </a:r>
            <a:r>
              <a:rPr lang="en-US" sz="2000" b="1" i="0" u="none" strike="noStrike" baseline="0" dirty="0">
                <a:latin typeface="+mj-lt"/>
              </a:rPr>
              <a:t> cobalt chromium or platinum chromium alloys) </a:t>
            </a:r>
            <a:r>
              <a:rPr lang="en-US" sz="2000" b="0" i="0" u="none" strike="noStrike" baseline="0" dirty="0">
                <a:latin typeface="+mj-lt"/>
              </a:rPr>
              <a:t>with </a:t>
            </a:r>
            <a:r>
              <a:rPr lang="en-US" sz="2000" b="1" i="0" u="none" strike="noStrike" baseline="0" dirty="0">
                <a:latin typeface="+mj-lt"/>
              </a:rPr>
              <a:t>more biocompatible polymers eluting (in most cases) rapamycin-analogs</a:t>
            </a:r>
            <a:r>
              <a:rPr lang="en-US" sz="2000" b="0" i="0" u="none" strike="noStrike" baseline="0" dirty="0">
                <a:latin typeface="+mj-lt"/>
              </a:rPr>
              <a:t>.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484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4-25 at 09.59.31 (3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8" y="457201"/>
            <a:ext cx="8183562" cy="54864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19D3E-59AE-4D67-8807-FE3618B1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7585"/>
            <a:ext cx="8183880" cy="1051560"/>
          </a:xfrm>
        </p:spPr>
        <p:txBody>
          <a:bodyPr>
            <a:normAutofit/>
          </a:bodyPr>
          <a:lstStyle/>
          <a:p>
            <a:r>
              <a:rPr lang="en-IN" sz="2800" i="0" u="none" strike="noStrike" baseline="0" dirty="0"/>
              <a:t>First-Generation Drug-Eluting Stents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8635D7-B060-4A9E-AA1F-73661D26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51560"/>
            <a:ext cx="8183880" cy="4739640"/>
          </a:xfrm>
        </p:spPr>
        <p:txBody>
          <a:bodyPr>
            <a:normAutofit/>
          </a:bodyPr>
          <a:lstStyle/>
          <a:p>
            <a:pPr marL="457200" indent="-457200">
              <a:buFont typeface="Wingdings 2"/>
              <a:buAutoNum type="arabicPeriod"/>
            </a:pPr>
            <a:r>
              <a:rPr lang="en-IN" sz="2400" b="0" i="0" u="none" strike="noStrike" baseline="0" dirty="0"/>
              <a:t>The Cypher sirolimus-eluting </a:t>
            </a:r>
            <a:r>
              <a:rPr lang="en-US" sz="2400" b="0" i="0" u="none" strike="noStrike" baseline="0" dirty="0"/>
              <a:t>stent (SES) (Cordis, Johnson and Johnson)</a:t>
            </a:r>
          </a:p>
          <a:p>
            <a:pPr marL="457200" indent="-457200" algn="l">
              <a:buAutoNum type="arabicPeriod"/>
            </a:pPr>
            <a:endParaRPr lang="en-US" sz="2400" b="0" i="0" u="none" strike="noStrike" baseline="0" dirty="0"/>
          </a:p>
          <a:p>
            <a:pPr marL="457200" indent="-457200">
              <a:buFont typeface="Wingdings 2"/>
              <a:buAutoNum type="arabicPeriod"/>
            </a:pPr>
            <a:r>
              <a:rPr lang="en-US" sz="2400" dirty="0"/>
              <a:t>T</a:t>
            </a:r>
            <a:r>
              <a:rPr lang="en-US" sz="2400" b="0" i="0" u="none" strike="noStrike" baseline="0" dirty="0"/>
              <a:t>he Taxus </a:t>
            </a:r>
            <a:r>
              <a:rPr lang="en-IN" sz="2400" b="0" i="0" u="none" strike="noStrike" baseline="0" dirty="0"/>
              <a:t>paclitaxel-eluting stent (PES) (Boston Scientific, Natick, MA)</a:t>
            </a:r>
          </a:p>
          <a:p>
            <a:pPr marL="0" indent="0">
              <a:buNone/>
            </a:pPr>
            <a:endParaRPr lang="en-IN" sz="2400" b="0" i="0" u="none" strike="noStrike" baseline="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 T</a:t>
            </a:r>
            <a:r>
              <a:rPr lang="en-US" sz="2400" b="0" i="0" u="none" strike="noStrike" baseline="0" dirty="0"/>
              <a:t>he interest of these devices is mainly historical</a:t>
            </a:r>
          </a:p>
          <a:p>
            <a:pPr marL="0" indent="0" algn="l">
              <a:buNone/>
            </a:pPr>
            <a:r>
              <a:rPr lang="en-US" sz="2400" dirty="0"/>
              <a:t>  </a:t>
            </a:r>
            <a:r>
              <a:rPr lang="en-US" sz="2400" b="0" i="0" u="none" strike="noStrike" baseline="0" dirty="0"/>
              <a:t> due to discontinuation of Cypher &amp; Taxus</a:t>
            </a:r>
          </a:p>
          <a:p>
            <a:pPr marL="0" indent="0" algn="l">
              <a:buNone/>
            </a:pPr>
            <a:r>
              <a:rPr lang="en-US" sz="2400" dirty="0"/>
              <a:t>   </a:t>
            </a:r>
            <a:r>
              <a:rPr lang="en-US" sz="2400" b="0" i="0" u="none" strike="noStrike" baseline="0" dirty="0"/>
              <a:t>manufacturing in </a:t>
            </a:r>
            <a:r>
              <a:rPr lang="en-IN" sz="2400" b="0" i="0" u="none" strike="noStrike" baseline="0" dirty="0"/>
              <a:t>2011 and 2016, respectively.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95234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6B5AF3-7ECD-4B5D-B995-626E9B23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0" y="4739406"/>
            <a:ext cx="228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5D8140-B853-4974-A0D2-CAB721AE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i="0" u="none" strike="noStrike" baseline="0" dirty="0">
                <a:latin typeface="+mj-lt"/>
              </a:rPr>
              <a:t>The Cypher Sirolimus-Eluting Stent</a:t>
            </a:r>
          </a:p>
          <a:p>
            <a:endParaRPr lang="en-IN" sz="2400" b="1" i="0" u="none" strike="noStrike" baseline="0" dirty="0">
              <a:latin typeface="+mj-lt"/>
            </a:endParaRPr>
          </a:p>
          <a:p>
            <a:r>
              <a:rPr lang="en-US" sz="2000" b="0" i="0" u="none" strike="noStrike" baseline="0" dirty="0"/>
              <a:t>Sirolimus is a highly lipophilic.</a:t>
            </a:r>
          </a:p>
          <a:p>
            <a:pPr marL="0" indent="0">
              <a:buNone/>
            </a:pPr>
            <a:endParaRPr lang="en-US" sz="2000" b="0" i="0" u="none" strike="noStrike" baseline="0" dirty="0"/>
          </a:p>
          <a:p>
            <a:pPr algn="l"/>
            <a:r>
              <a:rPr lang="en-US" sz="2000" b="0" i="0" u="none" strike="noStrike" baseline="0" dirty="0"/>
              <a:t>The base stent platform for the Cypher SES was the Bx-Velocity stent, a slotted tube with a closed cell design constructed from </a:t>
            </a:r>
            <a:r>
              <a:rPr lang="en-IN" sz="2000" b="0" i="0" u="none" strike="noStrike" baseline="0" dirty="0"/>
              <a:t>316 L stainless steel.</a:t>
            </a:r>
          </a:p>
          <a:p>
            <a:pPr marL="0" indent="0" algn="l">
              <a:buNone/>
            </a:pPr>
            <a:endParaRPr lang="en-IN" sz="2000" b="0" i="0" u="none" strike="noStrike" baseline="0" dirty="0"/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F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ollowing the completion of the pivotal randomized Study of Sirolimus-Coated BX VELOCITY Balloon-Expandable Stent in Treatment of de Novo Native Coronary Artery Lesions (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SIRIUS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) trial,</a:t>
            </a:r>
            <a:r>
              <a:rPr lang="en-US" sz="2000" dirty="0">
                <a:solidFill>
                  <a:srgbClr val="0081AD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the Cypher SES became the first DES approved by the FDA.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2610482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54B1D2-14B6-4939-93A8-7C62DA8D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4192524"/>
            <a:ext cx="762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069C68-EADF-4D52-870E-83231298F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ubsequent studies have shown an ongoing propensity for very late (&gt;1 year) stent thrombosis with the Cypher DES.</a:t>
            </a:r>
          </a:p>
          <a:p>
            <a:pPr marL="0" indent="0" algn="l">
              <a:buNone/>
            </a:pPr>
            <a:endParaRPr lang="en-US" sz="2400" dirty="0">
              <a:solidFill>
                <a:srgbClr val="0081AD"/>
              </a:solidFill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This led to the development of safer second-generation DES, &amp; ultimately the discontinuation of the Cypher stent.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840729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58831B-E9E9-4E75-A1D5-B02D9E80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0" y="2624328"/>
            <a:ext cx="1219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EDB13D-D62C-4D1F-9AA3-AD601F4B3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474082"/>
            <a:ext cx="8183880" cy="54695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400" b="1" i="0" u="none" strike="noStrike" baseline="0" dirty="0">
                <a:latin typeface="+mj-lt"/>
              </a:rPr>
              <a:t>The Taxus Paclitaxel-Eluting Stent</a:t>
            </a:r>
          </a:p>
          <a:p>
            <a:pPr marL="0" indent="0">
              <a:buNone/>
            </a:pPr>
            <a:endParaRPr lang="en-IN" sz="2400" b="1" i="0" u="none" strike="noStrike" baseline="0" dirty="0">
              <a:latin typeface="+mj-lt"/>
            </a:endParaRPr>
          </a:p>
          <a:p>
            <a:pPr algn="l"/>
            <a:r>
              <a:rPr lang="en-US" sz="2400" b="0" i="0" u="none" strike="noStrike" baseline="0" dirty="0"/>
              <a:t>The principal action of paclitaxel is to interfere with microtubule dynamics, preventing depolymerization.</a:t>
            </a:r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The TAXUS PES (Boston Scientific, Natick, MA) consisted of </a:t>
            </a:r>
            <a:r>
              <a:rPr lang="en-US" sz="2400" b="1" i="0" u="none" strike="noStrike" baseline="0" dirty="0"/>
              <a:t>paclitaxe</a:t>
            </a:r>
            <a:r>
              <a:rPr lang="en-US" sz="2400" b="0" i="0" u="none" strike="noStrike" baseline="0" dirty="0"/>
              <a:t>l contained within a polyolefin derivative </a:t>
            </a:r>
            <a:r>
              <a:rPr lang="en-US" sz="2400" b="1" i="0" u="none" strike="noStrike" baseline="0" dirty="0"/>
              <a:t>biostable polymer </a:t>
            </a:r>
            <a:r>
              <a:rPr lang="nb-NO" sz="2400" b="0" i="0" u="none" strike="noStrike" baseline="0" dirty="0"/>
              <a:t>(styrene-isobutylene-styrene, referred to as </a:t>
            </a:r>
            <a:r>
              <a:rPr lang="nb-NO" sz="2400" b="1" i="0" u="none" strike="noStrike" baseline="0" dirty="0"/>
              <a:t>SIBS [Translute</a:t>
            </a:r>
            <a:r>
              <a:rPr lang="nb-NO" sz="2400" b="0" i="0" u="none" strike="noStrike" baseline="0" dirty="0"/>
              <a:t>]), </a:t>
            </a:r>
            <a:r>
              <a:rPr lang="en-US" sz="2400" b="0" i="0" u="none" strike="noStrike" baseline="0" dirty="0"/>
              <a:t>originally coated on the Nir stent &amp; subsequently on the Express open-cell slotted tube stainless steel stent platform.</a:t>
            </a:r>
          </a:p>
          <a:p>
            <a:pPr marL="0" indent="0" algn="l">
              <a:buNone/>
            </a:pPr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Depending on the relative ratio of paclitaxel to polymer, the stent could be formulated with varying </a:t>
            </a:r>
            <a:r>
              <a:rPr lang="en-IN" sz="2400" b="0" i="0" u="none" strike="noStrike" baseline="0" dirty="0"/>
              <a:t>release kinetics.</a:t>
            </a:r>
            <a:endParaRPr lang="en-US" sz="2400" b="0" i="0" u="none" strike="noStrike" baseline="0" dirty="0"/>
          </a:p>
          <a:p>
            <a:pPr marL="0" indent="0" algn="l">
              <a:buNone/>
            </a:pP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254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412B50-4E2F-4590-AD60-BBAE8338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124200"/>
            <a:ext cx="2590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E3172C-0335-4C0A-AB27-9720CE5D2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latin typeface="+mj-lt"/>
              </a:rPr>
              <a:t>Limitations of First-Generation Drug-Eluting Stents</a:t>
            </a:r>
          </a:p>
          <a:p>
            <a:pPr marL="0" indent="0" algn="l">
              <a:buNone/>
            </a:pPr>
            <a:endParaRPr lang="en-US" sz="2400" b="1" dirty="0">
              <a:latin typeface="+mj-lt"/>
            </a:endParaRPr>
          </a:p>
          <a:p>
            <a:pPr marL="0" indent="0" algn="l">
              <a:buNone/>
            </a:pPr>
            <a:endParaRPr lang="en-US" sz="2400" b="1" i="0" u="none" strike="noStrike" baseline="0" dirty="0">
              <a:latin typeface="+mj-lt"/>
            </a:endParaRPr>
          </a:p>
          <a:p>
            <a:pPr algn="l"/>
            <a:r>
              <a:rPr lang="en-US" sz="2000" b="0" i="0" u="none" strike="noStrike" baseline="0" dirty="0"/>
              <a:t>Although individual pivotal trials did not raise major safety issues related to first-generation DES, subsequent studies revealed an ongoing propensity of these devices for an increased risk of </a:t>
            </a:r>
            <a:r>
              <a:rPr lang="en-IN" sz="2000" b="0" i="0" u="none" strike="noStrike" baseline="0" dirty="0"/>
              <a:t>very late stent thrombosis.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2243707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4469EF-5EEF-475A-92F6-92D719B6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04800"/>
            <a:ext cx="8183880" cy="762000"/>
          </a:xfrm>
        </p:spPr>
        <p:txBody>
          <a:bodyPr>
            <a:normAutofit/>
          </a:bodyPr>
          <a:lstStyle/>
          <a:p>
            <a:r>
              <a:rPr lang="en-IN" sz="2800" i="0" u="none" strike="noStrike" baseline="0" dirty="0"/>
              <a:t>Second-Generation Drug-Eluting Stents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F1AC5E-56DF-45AD-8885-50F51631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371600"/>
            <a:ext cx="8183880" cy="5181600"/>
          </a:xfrm>
        </p:spPr>
        <p:txBody>
          <a:bodyPr>
            <a:noAutofit/>
          </a:bodyPr>
          <a:lstStyle/>
          <a:p>
            <a:pPr algn="l"/>
            <a:r>
              <a:rPr lang="en-IN" sz="2000" dirty="0"/>
              <a:t>M</a:t>
            </a:r>
            <a:r>
              <a:rPr lang="en-IN" sz="2000" b="0" i="0" u="none" strike="noStrike" baseline="0" dirty="0"/>
              <a:t>ost second-generation DES </a:t>
            </a:r>
            <a:r>
              <a:rPr lang="en-US" sz="2000" b="0" i="0" u="none" strike="noStrike" baseline="0" dirty="0"/>
              <a:t>have </a:t>
            </a:r>
            <a:r>
              <a:rPr lang="en-US" sz="2000" b="1" i="0" u="none" strike="noStrike" baseline="0" dirty="0"/>
              <a:t>incorporated superior stent platforms &amp; more biocompatible durable polymers or BP</a:t>
            </a:r>
            <a:r>
              <a:rPr lang="en-US" sz="2000" b="0" i="0" u="none" strike="noStrike" baseline="0" dirty="0"/>
              <a:t>, principally with rapamycin-analog drugs in comparison with first-generation DES.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IN" sz="2000" dirty="0"/>
              <a:t>I</a:t>
            </a:r>
            <a:r>
              <a:rPr lang="en-IN" sz="2000" b="0" i="0" u="none" strike="noStrike" baseline="0" dirty="0"/>
              <a:t>ntroduction of BRS represents </a:t>
            </a:r>
            <a:r>
              <a:rPr lang="en-US" sz="2000" b="0" i="0" u="none" strike="noStrike" baseline="0" dirty="0"/>
              <a:t>a new paradigm in the treatment of coronary artery disease, providing drug-elution &amp; a temporary vascular scaffolding function for 6 to 12 months, followed by complete </a:t>
            </a:r>
            <a:r>
              <a:rPr lang="en-US" sz="2000" b="0" i="0" u="none" strike="noStrike" baseline="0" dirty="0" err="1"/>
              <a:t>bioresorption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within the next 1 to 3 years depending on the device, theoretically restoring the underlying coronary anatomy &amp; physiology, preventing very late (&gt;1 year) adverse reactions from polymer reactions, </a:t>
            </a:r>
            <a:r>
              <a:rPr lang="en-US" sz="2000" b="0" i="0" u="none" strike="noStrike" baseline="0" dirty="0" err="1"/>
              <a:t>neoatherosclerosis</a:t>
            </a:r>
            <a:r>
              <a:rPr lang="en-US" sz="2000" b="0" i="0" u="none" strike="noStrike" baseline="0" dirty="0"/>
              <a:t>, </a:t>
            </a:r>
            <a:r>
              <a:rPr lang="en-US" sz="2000" dirty="0"/>
              <a:t>&amp; </a:t>
            </a:r>
            <a:r>
              <a:rPr lang="en-US" sz="2000" b="0" i="0" u="none" strike="noStrike" baseline="0" dirty="0"/>
              <a:t>other mechanisms. </a:t>
            </a:r>
          </a:p>
        </p:txBody>
      </p:sp>
    </p:spTree>
    <p:extLst>
      <p:ext uri="{BB962C8B-B14F-4D97-AF65-F5344CB8AC3E}">
        <p14:creationId xmlns="" xmlns:p14="http://schemas.microsoft.com/office/powerpoint/2010/main" val="58385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6175248"/>
          </a:xfrm>
        </p:spPr>
        <p:txBody>
          <a:bodyPr>
            <a:normAutofit fontScale="92500" lnSpcReduction="10000"/>
          </a:bodyPr>
          <a:lstStyle/>
          <a:p>
            <a:r>
              <a:rPr lang="en-IN" sz="2600" dirty="0">
                <a:solidFill>
                  <a:srgbClr val="000000"/>
                </a:solidFill>
              </a:rPr>
              <a:t>In 1984 </a:t>
            </a:r>
            <a:r>
              <a:rPr lang="en-US" sz="2600" b="1" dirty="0">
                <a:solidFill>
                  <a:srgbClr val="000000"/>
                </a:solidFill>
              </a:rPr>
              <a:t>Julio </a:t>
            </a:r>
            <a:r>
              <a:rPr lang="en-US" sz="2600" b="1" dirty="0" err="1">
                <a:solidFill>
                  <a:srgbClr val="000000"/>
                </a:solidFill>
              </a:rPr>
              <a:t>Palmaz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designed a balloon-expandable stainless steel “slotted tube stent.” (</a:t>
            </a:r>
            <a:r>
              <a:rPr lang="en-US" sz="2600" b="1" dirty="0">
                <a:solidFill>
                  <a:srgbClr val="000000"/>
                </a:solidFill>
              </a:rPr>
              <a:t> Mother of all modern stents)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In this stent design, rectangular slots were cut into a 15-mm-long, thin-walled stainless steel tube, such that balloon inflation within the stent deformed these rectangular slots into diamond-shaped windows or cells. </a:t>
            </a:r>
          </a:p>
          <a:p>
            <a:pPr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In 1989, a design modification was suggested by </a:t>
            </a:r>
            <a:r>
              <a:rPr lang="en-US" sz="2600" b="1" dirty="0">
                <a:solidFill>
                  <a:srgbClr val="000000"/>
                </a:solidFill>
              </a:rPr>
              <a:t>Richard Schatz</a:t>
            </a:r>
            <a:r>
              <a:rPr lang="en-US" sz="2600" dirty="0">
                <a:solidFill>
                  <a:srgbClr val="000000"/>
                </a:solidFill>
              </a:rPr>
              <a:t>, consisting of the placement of a 1-mm central articulating bridge connecting two rigid 7-mm slotted segments,</a:t>
            </a:r>
            <a:r>
              <a:rPr lang="en-US" sz="2600" dirty="0">
                <a:solidFill>
                  <a:srgbClr val="0081AD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creating the </a:t>
            </a:r>
            <a:r>
              <a:rPr lang="en-US" sz="2600" b="1" dirty="0">
                <a:solidFill>
                  <a:srgbClr val="000000"/>
                </a:solidFill>
              </a:rPr>
              <a:t>15-mm </a:t>
            </a:r>
            <a:r>
              <a:rPr lang="en-US" sz="2600" b="1" dirty="0" err="1">
                <a:solidFill>
                  <a:srgbClr val="000000"/>
                </a:solidFill>
              </a:rPr>
              <a:t>Palmaz</a:t>
            </a:r>
            <a:r>
              <a:rPr lang="en-US" sz="2600" b="1" dirty="0">
                <a:solidFill>
                  <a:srgbClr val="000000"/>
                </a:solidFill>
              </a:rPr>
              <a:t>–</a:t>
            </a:r>
            <a:r>
              <a:rPr lang="en-IN" sz="2600" b="1" dirty="0">
                <a:solidFill>
                  <a:srgbClr val="000000"/>
                </a:solidFill>
              </a:rPr>
              <a:t>Schatz stent.</a:t>
            </a:r>
            <a:endParaRPr lang="en-IN" sz="26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2B3C4-D38D-46DD-9090-ABD018BF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3667916"/>
            <a:ext cx="4114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C1F188-05EC-4A29-B457-99004ADF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IN" sz="2200" b="1" i="0" u="none" strike="noStrike" baseline="0" dirty="0">
                <a:latin typeface="+mj-lt"/>
              </a:rPr>
              <a:t>Durable Polymer-Based Second-Generation Drug-Eluting Stents</a:t>
            </a:r>
          </a:p>
          <a:p>
            <a:pPr algn="l"/>
            <a:endParaRPr lang="en-IN" sz="2200" dirty="0"/>
          </a:p>
          <a:p>
            <a:pPr algn="l"/>
            <a:r>
              <a:rPr lang="en-IN" sz="2200" b="1" dirty="0"/>
              <a:t>F</a:t>
            </a:r>
            <a:r>
              <a:rPr lang="en-IN" sz="2200" b="1" i="0" u="none" strike="noStrike" baseline="0" dirty="0"/>
              <a:t>our second generation</a:t>
            </a:r>
            <a:r>
              <a:rPr lang="en-IN" sz="2200" b="1" dirty="0"/>
              <a:t> </a:t>
            </a:r>
            <a:r>
              <a:rPr lang="fr-FR" sz="2200" b="1" i="0" u="none" strike="noStrike" baseline="0" dirty="0"/>
              <a:t>permanent </a:t>
            </a:r>
            <a:r>
              <a:rPr lang="fr-FR" sz="2200" b="1" i="0" u="none" strike="noStrike" baseline="0" dirty="0" err="1"/>
              <a:t>polymer</a:t>
            </a:r>
            <a:r>
              <a:rPr lang="fr-FR" sz="2200" b="1" i="0" u="none" strike="noStrike" baseline="0" dirty="0"/>
              <a:t>-</a:t>
            </a:r>
            <a:r>
              <a:rPr lang="fr-FR" sz="2200" b="1" i="0" u="none" strike="noStrike" baseline="0" dirty="0" err="1"/>
              <a:t>based</a:t>
            </a:r>
            <a:r>
              <a:rPr lang="fr-FR" sz="2200" b="1" i="0" u="none" strike="noStrike" baseline="0" dirty="0"/>
              <a:t> DES</a:t>
            </a:r>
            <a:r>
              <a:rPr lang="fr-FR" sz="2200" b="0" i="0" u="none" strike="noStrike" baseline="0" dirty="0" smtClean="0"/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sz="2200" b="1" i="0" u="none" strike="noStrike" baseline="0" dirty="0" smtClean="0"/>
              <a:t> </a:t>
            </a:r>
            <a:r>
              <a:rPr lang="fr-FR" sz="2200" b="1" i="0" u="none" strike="noStrike" baseline="0" dirty="0" err="1"/>
              <a:t>Xience</a:t>
            </a:r>
            <a:r>
              <a:rPr lang="fr-FR" sz="2200" b="1" i="0" u="none" strike="noStrike" baseline="0" dirty="0"/>
              <a:t> V/</a:t>
            </a:r>
            <a:r>
              <a:rPr lang="fr-FR" sz="2200" b="1" i="0" u="none" strike="noStrike" baseline="0" dirty="0" err="1"/>
              <a:t>Xience</a:t>
            </a:r>
            <a:r>
              <a:rPr lang="fr-FR" sz="2200" b="1" dirty="0"/>
              <a:t> </a:t>
            </a:r>
            <a:r>
              <a:rPr lang="en-IN" sz="2200" b="1" i="0" u="none" strike="noStrike" baseline="0" dirty="0"/>
              <a:t>Prime/</a:t>
            </a:r>
            <a:r>
              <a:rPr lang="en-IN" sz="2200" b="1" i="0" u="none" strike="noStrike" baseline="0" dirty="0" err="1"/>
              <a:t>Xience</a:t>
            </a:r>
            <a:r>
              <a:rPr lang="en-IN" sz="2200" b="1" i="0" u="none" strike="noStrike" baseline="0" dirty="0"/>
              <a:t> </a:t>
            </a:r>
            <a:r>
              <a:rPr lang="en-IN" sz="2200" b="0" i="0" u="none" strike="noStrike" baseline="0" dirty="0"/>
              <a:t>Expedition/</a:t>
            </a:r>
            <a:r>
              <a:rPr lang="en-IN" sz="2200" b="0" i="0" u="none" strike="noStrike" baseline="0" dirty="0" err="1"/>
              <a:t>Xience</a:t>
            </a:r>
            <a:r>
              <a:rPr lang="en-IN" sz="2200" b="0" i="0" u="none" strike="noStrike" baseline="0" dirty="0"/>
              <a:t> Alpine (Abbott Vascular, Santa </a:t>
            </a:r>
            <a:r>
              <a:rPr lang="en-US" sz="2200" b="0" i="0" u="none" strike="noStrike" baseline="0" dirty="0"/>
              <a:t>Clara, CA), which are cobalt-chromium stents eluting </a:t>
            </a:r>
            <a:r>
              <a:rPr lang="en-US" sz="2200" b="0" i="0" u="none" strike="noStrike" baseline="0" dirty="0" err="1"/>
              <a:t>everolimus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from a fluorinated copolymer (CoCr-EES); </a:t>
            </a:r>
            <a:endParaRPr lang="en-US" sz="22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2200" b="1" i="0" u="none" strike="noStrike" baseline="0" dirty="0" smtClean="0"/>
              <a:t>Promus </a:t>
            </a:r>
            <a:r>
              <a:rPr lang="en-US" sz="2200" b="1" i="0" u="none" strike="noStrike" baseline="0" dirty="0"/>
              <a:t>Element </a:t>
            </a:r>
            <a:r>
              <a:rPr lang="en-US" sz="2200" b="0" i="0" u="none" strike="noStrike" baseline="0" dirty="0"/>
              <a:t>&amp; Promus Premier (Boston Scientific, Natick, MA), which are platinum-chromium stents eluting </a:t>
            </a:r>
            <a:r>
              <a:rPr lang="en-US" sz="2200" b="0" i="0" u="none" strike="noStrike" baseline="0" dirty="0" err="1"/>
              <a:t>everolimus</a:t>
            </a:r>
            <a:r>
              <a:rPr lang="en-US" sz="2200" b="0" i="0" u="none" strike="noStrike" baseline="0" dirty="0"/>
              <a:t> from a fluorinated </a:t>
            </a:r>
            <a:r>
              <a:rPr lang="en-IN" sz="2200" b="0" i="0" u="none" strike="noStrike" baseline="0" dirty="0"/>
              <a:t>copolymer (</a:t>
            </a:r>
            <a:r>
              <a:rPr lang="en-IN" sz="2200" b="0" i="0" u="none" strike="noStrike" baseline="0" dirty="0" err="1"/>
              <a:t>PtCr</a:t>
            </a:r>
            <a:r>
              <a:rPr lang="en-IN" sz="2200" b="0" i="0" u="none" strike="noStrike" baseline="0" dirty="0"/>
              <a:t>-EES</a:t>
            </a:r>
            <a:r>
              <a:rPr lang="en-IN" sz="2200" b="0" i="0" u="none" strike="noStrike" baseline="0" dirty="0" smtClean="0"/>
              <a:t>);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N" sz="2200" b="1" i="0" u="none" strike="noStrike" baseline="0" dirty="0" err="1" smtClean="0"/>
              <a:t>Endeavor</a:t>
            </a:r>
            <a:r>
              <a:rPr lang="en-IN" sz="2200" b="1" i="0" u="none" strike="noStrike" baseline="0" dirty="0" smtClean="0"/>
              <a:t> </a:t>
            </a:r>
            <a:r>
              <a:rPr lang="en-IN" sz="2200" b="0" i="0" u="none" strike="noStrike" baseline="0" dirty="0"/>
              <a:t>(Medtronic, Santa Rosa, CA), </a:t>
            </a:r>
            <a:r>
              <a:rPr lang="en-US" sz="2200" b="0" i="0" u="none" strike="noStrike" baseline="0" dirty="0"/>
              <a:t>a phosphorylcholine polymer-based stent that elutes </a:t>
            </a:r>
            <a:r>
              <a:rPr lang="en-US" sz="2200" b="0" i="0" u="none" strike="noStrike" baseline="0" dirty="0" err="1"/>
              <a:t>zotarolimus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relatively rapidly, mostly over several weeks (PC-ZES); </a:t>
            </a:r>
            <a:r>
              <a:rPr lang="en-US" sz="2200" b="0" i="0" u="none" strike="noStrike" baseline="0" dirty="0" smtClean="0"/>
              <a:t>and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N" sz="2200" b="1" dirty="0" smtClean="0"/>
              <a:t>Resolute/Resolute </a:t>
            </a:r>
            <a:r>
              <a:rPr lang="en-IN" sz="2200" b="1" dirty="0"/>
              <a:t>Onyx (Medtronic), </a:t>
            </a:r>
            <a:r>
              <a:rPr lang="en-IN" sz="2200" dirty="0"/>
              <a:t>which uses a composite </a:t>
            </a:r>
            <a:r>
              <a:rPr lang="en-IN" sz="2200" dirty="0" err="1"/>
              <a:t>Biolinx</a:t>
            </a:r>
            <a:r>
              <a:rPr lang="en-IN" sz="2200" dirty="0"/>
              <a:t> polymer possessing hydrophilic &amp; hydrophobic properties to release </a:t>
            </a:r>
            <a:r>
              <a:rPr lang="en-IN" sz="2200" dirty="0" err="1"/>
              <a:t>zotarolimus</a:t>
            </a:r>
            <a:r>
              <a:rPr lang="en-IN" sz="2200" dirty="0"/>
              <a:t> slowly over 4 months (Re-ZES)</a:t>
            </a:r>
          </a:p>
        </p:txBody>
      </p:sp>
    </p:spTree>
    <p:extLst>
      <p:ext uri="{BB962C8B-B14F-4D97-AF65-F5344CB8AC3E}">
        <p14:creationId xmlns="" xmlns:p14="http://schemas.microsoft.com/office/powerpoint/2010/main" val="886591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741D2-BC45-4A79-9FAC-25BDFCA8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0" y="4192524"/>
            <a:ext cx="24384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EF2CB3-4772-4E37-9CFC-BC4FCF2EA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Cobalt-Chromium </a:t>
            </a:r>
            <a:r>
              <a:rPr lang="en-I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Everolimus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-Eluting Stents (</a:t>
            </a:r>
            <a:r>
              <a:rPr lang="en-I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Xience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/>
            <a:r>
              <a:rPr lang="en-US" sz="2000" dirty="0" err="1"/>
              <a:t>E</a:t>
            </a:r>
            <a:r>
              <a:rPr lang="en-US" sz="2000" b="0" i="0" u="none" strike="noStrike" baseline="0" dirty="0" err="1"/>
              <a:t>verolimus</a:t>
            </a:r>
            <a:r>
              <a:rPr lang="en-US" sz="2000" b="0" i="0" u="none" strike="noStrike" baseline="0" dirty="0"/>
              <a:t> (100 </a:t>
            </a:r>
            <a:r>
              <a:rPr lang="en-US" sz="2000" b="0" i="0" u="none" strike="noStrike" baseline="0" dirty="0" err="1"/>
              <a:t>μg</a:t>
            </a:r>
            <a:r>
              <a:rPr lang="en-US" sz="2000" b="0" i="0" u="none" strike="noStrike" baseline="0" dirty="0"/>
              <a:t>/cm2) is released from a thin </a:t>
            </a:r>
            <a:r>
              <a:rPr lang="el-GR" sz="2000" b="0" i="0" u="none" strike="noStrike" baseline="0" dirty="0"/>
              <a:t>(7.8 μ</a:t>
            </a:r>
            <a:r>
              <a:rPr lang="en-IN" sz="2000" b="0" i="0" u="none" strike="noStrike" baseline="0" dirty="0"/>
              <a:t>m), </a:t>
            </a:r>
            <a:r>
              <a:rPr lang="en-IN" sz="2000" b="0" i="0" u="none" strike="noStrike" baseline="0" dirty="0" err="1"/>
              <a:t>nonadhesive</a:t>
            </a:r>
            <a:r>
              <a:rPr lang="en-IN" sz="2000" b="0" i="0" u="none" strike="noStrike" baseline="0" dirty="0"/>
              <a:t>, durable, biocompatible fluorinated copolymer </a:t>
            </a:r>
            <a:r>
              <a:rPr lang="en-US" sz="2000" b="0" i="0" u="none" strike="noStrike" baseline="0" dirty="0"/>
              <a:t>consisting of vinylidene fluoride &amp; hexafluoropropylene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monomers, coated onto a low-profile (81 </a:t>
            </a:r>
            <a:r>
              <a:rPr lang="en-US" sz="2000" b="0" i="0" u="none" strike="noStrike" baseline="0" dirty="0" err="1"/>
              <a:t>μm</a:t>
            </a:r>
            <a:r>
              <a:rPr lang="en-US" sz="2000" b="0" i="0" u="none" strike="noStrike" baseline="0" dirty="0"/>
              <a:t> strut thickness), flexible </a:t>
            </a:r>
            <a:r>
              <a:rPr lang="en-IN" sz="2000" b="0" i="0" u="none" strike="noStrike" baseline="0" dirty="0"/>
              <a:t>cobalt chromium stent.</a:t>
            </a:r>
          </a:p>
          <a:p>
            <a:pPr algn="l"/>
            <a:r>
              <a:rPr lang="en-IN" sz="2000" b="0" i="0" u="none" strike="noStrike" baseline="0" dirty="0"/>
              <a:t>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 polymer is elastomeric, &amp;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experiences minimal bonding, webbing, or tearing upon expansion.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Fluoropolymers have been demonstrated to resist platelet &amp; thrombus deposition in blood-contact applications.</a:t>
            </a:r>
          </a:p>
          <a:p>
            <a:pPr algn="l"/>
            <a:endParaRPr lang="en-US" sz="2000" b="0" i="0" u="none" strike="noStrike" baseline="0" dirty="0">
              <a:solidFill>
                <a:srgbClr val="0081AD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This property is likely related to the capacity of fluoropolymer to attract &amp;  bind albumin which passivates the stent surface, avoiding fibrinogen binding.</a:t>
            </a:r>
            <a:endParaRPr lang="en-US" sz="2000" dirty="0">
              <a:solidFill>
                <a:srgbClr val="0081AD"/>
              </a:solidFill>
            </a:endParaRPr>
          </a:p>
          <a:p>
            <a:pPr marL="0" indent="0" algn="l">
              <a:buNone/>
            </a:pP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927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65B0E2-68FC-4E28-B181-9691FAF2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4343400"/>
            <a:ext cx="4114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5B516D-4089-4850-AF6B-9E1D9D9D1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Autofit/>
          </a:bodyPr>
          <a:lstStyle/>
          <a:p>
            <a:pPr algn="l"/>
            <a:r>
              <a:rPr lang="en-US" sz="2400" b="0" i="0" u="none" strike="noStrike" baseline="0" dirty="0"/>
              <a:t>CoCr-EES has been the second-generation DES that has received the most extensive investigation with at least 43 </a:t>
            </a:r>
            <a:r>
              <a:rPr lang="en-IN" sz="2400" b="0" i="0" u="none" strike="noStrike" baseline="0" dirty="0"/>
              <a:t>randomized controlled trials.</a:t>
            </a:r>
          </a:p>
          <a:p>
            <a:pPr marL="0" indent="0" algn="l">
              <a:buNone/>
            </a:pPr>
            <a:endParaRPr lang="en-IN" sz="2400" b="0" i="0" u="none" strike="noStrike" baseline="0" dirty="0"/>
          </a:p>
          <a:p>
            <a:pPr algn="l"/>
            <a:r>
              <a:rPr lang="en-IN" sz="2400" b="0" i="0" u="none" strike="noStrike" baseline="0" dirty="0"/>
              <a:t>CoCr-EES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was used in 82.3% (66.8% PROMUS, 15.5%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Xience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 of patients enrolled in the DES arm of the randomized controlled Norwegian Coronary Stent Trial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(NORSTENT) trial comparing BMS versus DES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</a:t>
            </a:r>
            <a:r>
              <a:rPr lang="en-US" sz="24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&amp;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it was compared with the ABSORB bioabsorbable vascular scaffold (BVS) in seven randomized controlled trials including </a:t>
            </a:r>
            <a:r>
              <a:rPr lang="en-IN" sz="2400" b="0" i="0" u="none" strike="noStrike" baseline="0" dirty="0">
                <a:solidFill>
                  <a:srgbClr val="000000"/>
                </a:solidFill>
              </a:rPr>
              <a:t>5583 patients.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29545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C7E58-632B-4A48-8E57-4237222D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4192524"/>
            <a:ext cx="1676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228F61-4CC5-4BD5-B43F-18BB8B2B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474082"/>
            <a:ext cx="8183880" cy="53171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sz="2200" b="1" i="0" u="none" strike="noStrike" baseline="0" dirty="0">
                <a:latin typeface="+mj-lt"/>
              </a:rPr>
              <a:t>Cobalt-Chromium </a:t>
            </a:r>
            <a:r>
              <a:rPr lang="en-IN" sz="2200" b="1" i="0" u="none" strike="noStrike" baseline="0" dirty="0" err="1">
                <a:latin typeface="+mj-lt"/>
              </a:rPr>
              <a:t>Everolimus</a:t>
            </a:r>
            <a:r>
              <a:rPr lang="en-IN" sz="2200" b="1" i="0" u="none" strike="noStrike" baseline="0" dirty="0">
                <a:latin typeface="+mj-lt"/>
              </a:rPr>
              <a:t>-Eluting Stents Versus First-Generation Drug-Eluting Stents</a:t>
            </a:r>
          </a:p>
          <a:p>
            <a:pPr marL="0" indent="0" algn="l">
              <a:buNone/>
            </a:pPr>
            <a:endParaRPr lang="en-IN" sz="2200" b="1" i="0" u="none" strike="noStrike" baseline="0" dirty="0">
              <a:latin typeface="+mj-lt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Among the six trials in which CoCr-EES has been compared to PES two large-scale trials have been conducted.</a:t>
            </a:r>
          </a:p>
          <a:p>
            <a:pPr algn="l"/>
            <a:endParaRPr lang="en-US" sz="2000" b="0" i="0" u="none" strike="noStrike" baseline="0" dirty="0">
              <a:solidFill>
                <a:srgbClr val="0081AD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In the large-scale Clinical Evaluation of the XIENCE V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Everolimus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Eluting Coronary Stent System (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SPIRIT IV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) trial, 3687 patients with stable coronary artery disease undergoing PCI of up to three lesions in three vessels were randomized to CoCr-EES versus PES (Express platform).</a:t>
            </a:r>
          </a:p>
          <a:p>
            <a:pPr algn="l"/>
            <a:endParaRPr lang="en-US" sz="2000" dirty="0">
              <a:solidFill>
                <a:srgbClr val="0081AD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primary end point of target-lesion failure (TLF; composite of cardiac death, target-vessel MI or ischemia-driven TLR) at 1 year was reduced by 39%.</a:t>
            </a:r>
            <a:endParaRPr lang="en-IN" sz="2000" b="1" i="0" u="none" strike="noStrike" baseline="0" dirty="0"/>
          </a:p>
        </p:txBody>
      </p:sp>
    </p:spTree>
    <p:extLst>
      <p:ext uri="{BB962C8B-B14F-4D97-AF65-F5344CB8AC3E}">
        <p14:creationId xmlns="" xmlns:p14="http://schemas.microsoft.com/office/powerpoint/2010/main" val="1972125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859B3D-E04E-47CD-8CA1-90CF6E6D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600" y="3048000"/>
            <a:ext cx="2438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5C7CC1-A8E6-424D-B448-8D322D7F0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In the Trial of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Everolimus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-Eluting Stents and Paclitaxel-Eluting Stents for Coronary Revascularization in Daily Practice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(COMPARE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) trial,</a:t>
            </a:r>
            <a:r>
              <a:rPr lang="en-US" sz="20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1800 unrestricted “all-comer” patients were randomized to CoCr-EES versus PES (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Liberté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platform).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 primary end point of major adverse coronary events (MACEs) at 1 year (death, MI, or TVR) was reduced by 31% with CoCr-EES 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4022233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2B75D1-2651-47F3-BDB9-BC031D52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0" y="4343400"/>
            <a:ext cx="2209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58793C-599E-4061-BE75-1F965E87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IN" sz="2200" b="1" i="0" u="none" strike="noStrike" baseline="0" dirty="0">
                <a:latin typeface="+mj-lt"/>
              </a:rPr>
              <a:t>Cobalt-Chromium </a:t>
            </a:r>
            <a:r>
              <a:rPr lang="en-IN" sz="2200" b="1" i="0" u="none" strike="noStrike" baseline="0" dirty="0" err="1">
                <a:latin typeface="+mj-lt"/>
              </a:rPr>
              <a:t>Everolimus</a:t>
            </a:r>
            <a:r>
              <a:rPr lang="en-IN" sz="2200" b="1" i="0" u="none" strike="noStrike" baseline="0" dirty="0">
                <a:latin typeface="+mj-lt"/>
              </a:rPr>
              <a:t>-Eluting Stents Versus Bare-Metal Stents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CoCr-EES has been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compared with BMS in four randomized controlled trials: SPIRIT FIRST, BASKET PROVE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Xience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or Vision Stents for the Management of Angina in the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Elderly (XIMA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), &amp; 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Everolimus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-Eluting Stents Versus Bare-</a:t>
            </a:r>
            <a:r>
              <a:rPr lang="en-IN" sz="2000" b="0" i="0" u="none" strike="noStrike" baseline="0" dirty="0">
                <a:solidFill>
                  <a:srgbClr val="000000"/>
                </a:solidFill>
              </a:rPr>
              <a:t>Metal Stents in STEMI (</a:t>
            </a:r>
            <a:r>
              <a:rPr lang="en-IN" sz="2000" b="1" i="0" u="none" strike="noStrike" baseline="0" dirty="0">
                <a:solidFill>
                  <a:srgbClr val="000000"/>
                </a:solidFill>
              </a:rPr>
              <a:t>EXAMINATION).</a:t>
            </a:r>
          </a:p>
          <a:p>
            <a:pPr algn="l"/>
            <a:endParaRPr lang="en-IN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1" i="0" u="none" strike="noStrike" baseline="0" dirty="0"/>
              <a:t>SPIRIT FIRST </a:t>
            </a:r>
            <a:r>
              <a:rPr lang="en-US" sz="2000" b="0" i="0" u="none" strike="noStrike" baseline="0" dirty="0"/>
              <a:t>was a small randomized trial showing significantly lower rates of restenosis &amp; in-stent late loss with CoCr-EES compared to BMS at 6-month angiographic </a:t>
            </a:r>
            <a:r>
              <a:rPr lang="en-US" sz="2000" b="0" i="0" u="none" strike="noStrike" baseline="0" dirty="0" err="1"/>
              <a:t>followup</a:t>
            </a:r>
            <a:r>
              <a:rPr lang="en-US" sz="2000" b="0" i="0" u="none" strike="noStrike" baseline="0" dirty="0"/>
              <a:t>.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IN" sz="2000" b="0" i="0" u="none" strike="noStrike" baseline="0" dirty="0"/>
              <a:t>In </a:t>
            </a:r>
            <a:r>
              <a:rPr lang="en-IN" sz="2000" b="1" i="0" u="none" strike="noStrike" baseline="0" dirty="0"/>
              <a:t>the BASKET PROVE </a:t>
            </a:r>
            <a:r>
              <a:rPr lang="en-IN" sz="2000" b="0" i="0" u="none" strike="noStrike" baseline="0" dirty="0"/>
              <a:t>trial, </a:t>
            </a:r>
            <a:r>
              <a:rPr lang="en-US" sz="2000" b="0" i="0" u="none" strike="noStrike" baseline="0" dirty="0"/>
              <a:t>2-year rates of the primary end point of death/MI were 3.2% with CoCr-EES and 4.8% with BMS (</a:t>
            </a:r>
            <a:r>
              <a:rPr lang="en-US" sz="2000" b="0" i="1" u="none" strike="noStrike" baseline="0" dirty="0"/>
              <a:t>P </a:t>
            </a:r>
            <a:r>
              <a:rPr lang="en-US" sz="2000" b="0" i="0" u="none" strike="noStrike" baseline="0" dirty="0"/>
              <a:t>= .37).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IN" sz="2000" dirty="0"/>
              <a:t>R</a:t>
            </a:r>
            <a:r>
              <a:rPr lang="en-IN" sz="2000" b="0" i="0" u="none" strike="noStrike" baseline="0" dirty="0"/>
              <a:t>ates of </a:t>
            </a:r>
            <a:r>
              <a:rPr lang="en-US" sz="2000" b="0" i="0" u="none" strike="noStrike" baseline="0" dirty="0"/>
              <a:t>TVR were significantly higher with BMS than CoCr-EES.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959236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C5D56-1DED-487C-AAC9-52798D42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0" y="3810000"/>
            <a:ext cx="1524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5953FF-9E61-46CB-A6F1-35420F3F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XIMA trial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was a prospective randomized clinical trial comparing CoCr-EES with BMS in 800 patients aged greater than or equal to 80 years.</a:t>
            </a:r>
          </a:p>
          <a:p>
            <a:pPr marL="0" indent="0" algn="l">
              <a:buNone/>
            </a:pPr>
            <a:endParaRPr lang="en-US" sz="2000" dirty="0">
              <a:solidFill>
                <a:srgbClr val="0081AD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 primary end point, which was a composite of death, MI, cerebrovascular accident, TVR, or major hemorrhage, occurred in 18.7% of patients treated with BMS versus 14.3% of patients treated with CoCr- EES (</a:t>
            </a:r>
            <a:r>
              <a:rPr lang="en-US" sz="20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= .09).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There was no difference in the risk of death (7.2% vs. 8.5%, respectively; </a:t>
            </a:r>
            <a:r>
              <a:rPr lang="en-US" sz="20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= .50), major hemorrhage (1.7% vs. 2.3%; </a:t>
            </a:r>
            <a:r>
              <a:rPr lang="en-US" sz="20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= .61), or cerebrovascular accident (1.2% vs. 1.5%; </a:t>
            </a:r>
            <a:r>
              <a:rPr lang="en-US" sz="20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= .77).</a:t>
            </a:r>
          </a:p>
        </p:txBody>
      </p:sp>
    </p:spTree>
    <p:extLst>
      <p:ext uri="{BB962C8B-B14F-4D97-AF65-F5344CB8AC3E}">
        <p14:creationId xmlns="" xmlns:p14="http://schemas.microsoft.com/office/powerpoint/2010/main" val="37397133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D027E-BBAB-4631-A9DC-DCF8B1B3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134600" y="4694858"/>
            <a:ext cx="45719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2D5077-5C69-4FA9-86BA-EA0526DB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Autofit/>
          </a:bodyPr>
          <a:lstStyle/>
          <a:p>
            <a:pPr algn="l"/>
            <a:r>
              <a:rPr lang="en-US" sz="2200" b="0" i="0" u="none" strike="noStrike" baseline="0" dirty="0"/>
              <a:t>MI (8.7% vs. 4.3%; </a:t>
            </a:r>
            <a:r>
              <a:rPr lang="en-US" sz="2200" b="0" i="1" u="none" strike="noStrike" baseline="0" dirty="0"/>
              <a:t>P </a:t>
            </a:r>
            <a:r>
              <a:rPr lang="en-US" sz="2200" b="0" i="0" u="none" strike="noStrike" baseline="0" dirty="0"/>
              <a:t>= .01) and TVR (7.0% vs. 2.0%; </a:t>
            </a:r>
            <a:r>
              <a:rPr lang="en-US" sz="2200" b="0" i="1" u="none" strike="noStrike" baseline="0" dirty="0"/>
              <a:t>P </a:t>
            </a:r>
            <a:r>
              <a:rPr lang="en-US" sz="2200" b="0" i="0" u="none" strike="noStrike" baseline="0" dirty="0"/>
              <a:t>=.001) occurred more often in patients in the BMS group than in the CoCr-EES group.</a:t>
            </a:r>
          </a:p>
          <a:p>
            <a:pPr marL="0" indent="0" algn="l">
              <a:buNone/>
            </a:pPr>
            <a:endParaRPr lang="en-US" sz="2200" b="0" i="0" u="none" strike="noStrike" baseline="0" dirty="0" smtClean="0"/>
          </a:p>
          <a:p>
            <a:pPr marL="0" indent="0" algn="l">
              <a:buNone/>
            </a:pPr>
            <a:endParaRPr lang="en-US" sz="2200" b="0" i="0" u="none" strike="noStrike" baseline="0" dirty="0"/>
          </a:p>
          <a:p>
            <a:r>
              <a:rPr lang="en-US" sz="2200" b="0" i="0" u="none" strike="noStrike" baseline="0" dirty="0"/>
              <a:t>The EXAMINATION trial was a prospective, multicenter trial randomly assigning 1498 patients with STEMI to </a:t>
            </a:r>
            <a:r>
              <a:rPr lang="en-IN" sz="2200" b="0" i="0" u="none" strike="noStrike" baseline="0" dirty="0"/>
              <a:t>either CoCr-EES or </a:t>
            </a:r>
            <a:r>
              <a:rPr lang="en-IN" sz="2200" b="0" i="0" u="none" strike="noStrike" baseline="0" dirty="0" err="1" smtClean="0"/>
              <a:t>BMS.At</a:t>
            </a:r>
            <a:r>
              <a:rPr lang="en-IN" sz="2200" b="0" i="0" u="none" strike="noStrike" dirty="0" smtClean="0"/>
              <a:t> 1 year follow up the primary composite end point of all cause death , MI or any revascularisation did not differ between the </a:t>
            </a:r>
            <a:r>
              <a:rPr lang="en-IN" sz="2200" b="0" i="0" u="none" strike="noStrike" dirty="0" err="1" smtClean="0"/>
              <a:t>two.however</a:t>
            </a:r>
            <a:r>
              <a:rPr lang="en-IN" sz="2200" b="0" i="0" u="none" strike="noStrike" dirty="0" smtClean="0"/>
              <a:t> </a:t>
            </a:r>
            <a:r>
              <a:rPr lang="en-IN" sz="2200" dirty="0" err="1" smtClean="0"/>
              <a:t>CoCr</a:t>
            </a:r>
            <a:r>
              <a:rPr lang="en-IN" sz="2200" dirty="0" smtClean="0"/>
              <a:t>-EES resulted in significantly lower rates of both TVR &amp; definite stent thrombosis compared to BMS</a:t>
            </a:r>
            <a:endParaRPr lang="en-IN" sz="2200" b="0" i="0" u="none" strike="noStrike" baseline="0" dirty="0"/>
          </a:p>
          <a:p>
            <a:pPr marL="0" indent="0" algn="l">
              <a:buNone/>
            </a:pP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688284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0CF4DD-DD7D-4253-8FED-D132C03D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829800" y="4876800"/>
            <a:ext cx="45719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E2F869-EEEF-49C2-950F-4BC033B62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00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In the NORSTENT trial, 9013 patients with stable or unstable coronary artery disease were randomly assigned to receive either a BMS or a DES, which was </a:t>
            </a:r>
            <a:r>
              <a:rPr lang="en-US" sz="2000" dirty="0" err="1" smtClean="0">
                <a:solidFill>
                  <a:srgbClr val="000000"/>
                </a:solidFill>
              </a:rPr>
              <a:t>CoCr</a:t>
            </a:r>
            <a:r>
              <a:rPr lang="en-US" sz="2000" dirty="0" smtClean="0">
                <a:solidFill>
                  <a:srgbClr val="000000"/>
                </a:solidFill>
              </a:rPr>
              <a:t>-EES in 82% of cases or ZES in 12% of cases.</a:t>
            </a:r>
          </a:p>
          <a:p>
            <a:pPr algn="l"/>
            <a:endParaRPr lang="en-US" sz="2000" b="0" i="0" u="none" strike="noStrike" baseline="0" dirty="0" smtClean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At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6-year follow-up, there was no significant difference in the primary end point, which was a composite of death or MI, between BMS &amp; DES (17.1% vs. 16.6%, respectively, </a:t>
            </a:r>
            <a:r>
              <a:rPr lang="en-US" sz="20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= .66). 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ompared to BMS, DES were associated with lower rates of any repeat revascularization (19.8% vs. 16.5%, </a:t>
            </a:r>
            <a:r>
              <a:rPr lang="en-US" sz="20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&lt; .001) &amp; lower rates of stent thrombosis.</a:t>
            </a:r>
            <a:endParaRPr lang="en-IN" sz="20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616049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4E5F52-2A14-43CF-A960-189902F6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0" y="3667916"/>
            <a:ext cx="2514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676520-48BF-46D1-AFDB-BD0A7290C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algn="l"/>
            <a:r>
              <a:rPr lang="en-IN" sz="2400" b="1" i="0" u="none" strike="noStrike" baseline="0" dirty="0">
                <a:latin typeface="+mj-lt"/>
              </a:rPr>
              <a:t>Platinum-Chromium </a:t>
            </a:r>
            <a:r>
              <a:rPr lang="en-IN" sz="2400" b="1" i="0" u="none" strike="noStrike" baseline="0" dirty="0" err="1">
                <a:latin typeface="+mj-lt"/>
              </a:rPr>
              <a:t>Everolimus</a:t>
            </a:r>
            <a:r>
              <a:rPr lang="en-IN" sz="2400" b="1" i="0" u="none" strike="noStrike" baseline="0" dirty="0">
                <a:latin typeface="+mj-lt"/>
              </a:rPr>
              <a:t>-Eluting Stents (Promus Element/Premier)</a:t>
            </a:r>
          </a:p>
          <a:p>
            <a:pPr algn="l"/>
            <a:r>
              <a:rPr lang="en-US" sz="2200" b="0" i="0" u="none" strike="noStrike" baseline="0" dirty="0"/>
              <a:t>The </a:t>
            </a:r>
            <a:r>
              <a:rPr lang="en-US" sz="2200" b="0" i="0" u="none" strike="noStrike" baseline="0" dirty="0" err="1"/>
              <a:t>PtCr</a:t>
            </a:r>
            <a:r>
              <a:rPr lang="en-US" sz="2200" b="0" i="0" u="none" strike="noStrike" baseline="0" dirty="0"/>
              <a:t>-EES is made of a platinum chromium alloy with 81 </a:t>
            </a:r>
            <a:r>
              <a:rPr lang="en-US" sz="2200" b="0" i="0" u="none" strike="noStrike" baseline="0" dirty="0" err="1"/>
              <a:t>μm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strut thickness, with high radial strength and moderate radiopacity.</a:t>
            </a:r>
          </a:p>
          <a:p>
            <a:pPr algn="l"/>
            <a:endParaRPr lang="en-US" sz="2200" b="0" i="0" u="none" strike="noStrike" baseline="0" dirty="0"/>
          </a:p>
          <a:p>
            <a:pPr algn="l"/>
            <a:r>
              <a:rPr lang="en-US" sz="2200" b="0" i="0" u="none" strike="noStrike" baseline="0" dirty="0" err="1"/>
              <a:t>PtCr</a:t>
            </a:r>
            <a:r>
              <a:rPr lang="en-US" sz="2200" b="0" i="0" u="none" strike="noStrike" baseline="0" dirty="0"/>
              <a:t>-EES uses the same durable, biocompatible, inert </a:t>
            </a:r>
            <a:r>
              <a:rPr lang="en-US" sz="2200" b="0" i="0" u="none" strike="noStrike" baseline="0" dirty="0" err="1"/>
              <a:t>fluorocopolymer</a:t>
            </a:r>
            <a:r>
              <a:rPr lang="en-US" sz="2200" b="0" i="0" u="none" strike="noStrike" baseline="0" dirty="0"/>
              <a:t> (∼7 </a:t>
            </a:r>
            <a:r>
              <a:rPr lang="en-US" sz="2200" b="0" i="0" u="none" strike="noStrike" baseline="0" dirty="0" err="1"/>
              <a:t>μm</a:t>
            </a:r>
            <a:r>
              <a:rPr lang="en-US" sz="2200" b="0" i="0" u="none" strike="noStrike" baseline="0" dirty="0"/>
              <a:t> thick) &amp;</a:t>
            </a:r>
            <a:r>
              <a:rPr lang="en-US" sz="2200" dirty="0"/>
              <a:t> </a:t>
            </a:r>
            <a:r>
              <a:rPr lang="en-IN" sz="2200" b="0" i="0" u="none" strike="noStrike" baseline="0" dirty="0"/>
              <a:t>antiproliferative agent (</a:t>
            </a:r>
            <a:r>
              <a:rPr lang="en-IN" sz="2200" b="0" i="0" u="none" strike="noStrike" baseline="0" dirty="0" err="1"/>
              <a:t>everolimus</a:t>
            </a:r>
            <a:r>
              <a:rPr lang="en-IN" sz="2200" b="0" i="0" u="none" strike="noStrike" baseline="0" dirty="0"/>
              <a:t> at 100 </a:t>
            </a:r>
            <a:r>
              <a:rPr lang="el-GR" sz="2200" b="0" i="0" u="none" strike="noStrike" baseline="0" dirty="0"/>
              <a:t>μ</a:t>
            </a:r>
            <a:r>
              <a:rPr lang="en-IN" sz="2200" b="0" i="0" u="none" strike="noStrike" baseline="0" dirty="0"/>
              <a:t>g/cm2 concentration) as </a:t>
            </a:r>
            <a:r>
              <a:rPr lang="en-US" sz="2200" b="0" i="0" u="none" strike="noStrike" baseline="0" dirty="0"/>
              <a:t>CoCr-EES but with a modified scaffold design that aims to provide improved deliverability, vessel conformability, side-branch access</a:t>
            </a:r>
            <a:r>
              <a:rPr lang="en-US" sz="1800" b="0" i="0" u="none" strike="noStrike" baseline="0" dirty="0">
                <a:latin typeface="JansonText-Roman"/>
              </a:rPr>
              <a:t>, </a:t>
            </a:r>
            <a:r>
              <a:rPr lang="en-US" sz="2200" b="0" i="0" u="none" strike="noStrike" baseline="0" dirty="0"/>
              <a:t>radial strength,&amp; fracture resistance.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41983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oronarystents-phpapp02-7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533400"/>
            <a:ext cx="8248650" cy="5638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55B58-2555-42C6-9212-FB35DBF0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3681984"/>
            <a:ext cx="3505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CAE121-C623-49F9-B5BB-BECE62E4F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92500"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The safety &amp; efficacy of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-EES were assessed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in seven randomized controlled trials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comparing this device with CoCr-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EES (PLATINUM, PLATINUM plus, &amp; PEXIP),</a:t>
            </a:r>
            <a:r>
              <a:rPr lang="en-IN" sz="2200" dirty="0">
                <a:solidFill>
                  <a:srgbClr val="0081AD"/>
                </a:solidFill>
              </a:rPr>
              <a:t>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Re-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ZES (DUTCH PEERS and HOST ASSURE),</a:t>
            </a:r>
            <a:r>
              <a:rPr lang="en-US" sz="2200" dirty="0">
                <a:solidFill>
                  <a:srgbClr val="0081AD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BES (LONG DES V), </a:t>
            </a:r>
            <a:r>
              <a:rPr lang="en-US" sz="22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&amp;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with the EES bioabsorbable scaffold &amp; the BES in the EVERBIO II trial.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IN" sz="2200" b="1" i="0" u="none" strike="noStrike" baseline="0" dirty="0">
                <a:solidFill>
                  <a:srgbClr val="000000"/>
                </a:solidFill>
              </a:rPr>
              <a:t>PLATINUM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 was a large-scale, international, </a:t>
            </a:r>
            <a:r>
              <a:rPr lang="en-IN" sz="2200" b="0" i="0" u="none" strike="noStrike" baseline="0" dirty="0" err="1">
                <a:solidFill>
                  <a:srgbClr val="000000"/>
                </a:solidFill>
              </a:rPr>
              <a:t>multicenter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prospective, single-blind randomized trial in which 1530 patients with up to 2 de novo coronary lesions were randomized to either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-EES or CoCr-EES.</a:t>
            </a:r>
          </a:p>
          <a:p>
            <a:pPr algn="l"/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At 1-year follow-up, rates of TLF (target vessel-related cardiac death, target vessel-related MI, or ischemia-driven TLR) were 2.9% in patients assigned to CoCr-EES versus 3.4% in patients assigned to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Pr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-Cr-EES.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3158925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5ED2A9-5098-4627-A3EF-4C186C1D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3666744"/>
            <a:ext cx="3048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D6EFE2-419C-49DC-896D-3E8FA31C3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algn="l"/>
            <a:r>
              <a:rPr lang="en-IN" sz="2200" b="0" i="0" u="none" strike="noStrike" baseline="0" dirty="0">
                <a:solidFill>
                  <a:srgbClr val="000000"/>
                </a:solidFill>
              </a:rPr>
              <a:t>PLATINUM PLUS was a prospective, </a:t>
            </a:r>
            <a:r>
              <a:rPr lang="en-IN" sz="2200" b="0" i="0" u="none" strike="noStrike" baseline="0" dirty="0" err="1">
                <a:solidFill>
                  <a:srgbClr val="000000"/>
                </a:solidFill>
              </a:rPr>
              <a:t>multicenter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 noninferiority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trial enrolling 2980 all-comer patients to either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-EES or CoCr-EES.</a:t>
            </a:r>
          </a:p>
          <a:p>
            <a:pPr marL="0" indent="0" algn="l">
              <a:buNone/>
            </a:pPr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At 1-year follow-up, the primary end point of </a:t>
            </a:r>
            <a:r>
              <a:rPr lang="en-US" sz="2200" b="0" i="0" u="none" strike="noStrike" baseline="0" dirty="0"/>
              <a:t>TVF (a composite of cardiac death, target vessel MI, or TVR) was 4.6% of patients in the </a:t>
            </a:r>
            <a:r>
              <a:rPr lang="en-US" sz="2200" b="0" i="0" u="none" strike="noStrike" baseline="0" dirty="0" err="1"/>
              <a:t>PtCr</a:t>
            </a:r>
            <a:r>
              <a:rPr lang="en-US" sz="2200" b="0" i="0" u="none" strike="noStrike" baseline="0" dirty="0"/>
              <a:t>-EES group as compared to 3.2% of patients in the CoCr-EES group (</a:t>
            </a:r>
            <a:r>
              <a:rPr lang="en-US" sz="2200" b="0" i="1" u="none" strike="noStrike" baseline="0" dirty="0"/>
              <a:t>P</a:t>
            </a:r>
            <a:r>
              <a:rPr lang="en-US" sz="2200" b="0" i="0" u="none" strike="noStrike" baseline="0" dirty="0"/>
              <a:t>NI = .01).</a:t>
            </a:r>
          </a:p>
          <a:p>
            <a:pPr marL="0" indent="0" algn="l">
              <a:buNone/>
            </a:pPr>
            <a:endParaRPr lang="en-US" sz="2200" b="0" i="0" u="none" strike="noStrike" baseline="0" dirty="0"/>
          </a:p>
          <a:p>
            <a:pPr algn="l"/>
            <a:r>
              <a:rPr lang="en-IN" sz="2200" b="0" i="0" u="none" strike="noStrike" baseline="0" dirty="0">
                <a:solidFill>
                  <a:srgbClr val="000000"/>
                </a:solidFill>
              </a:rPr>
              <a:t>These trials have been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recently collected in a meta-analysis including 11,036 patients </a:t>
            </a:r>
            <a:r>
              <a:rPr lang="en-US" sz="2200" dirty="0">
                <a:solidFill>
                  <a:srgbClr val="000000"/>
                </a:solidFill>
              </a:rPr>
              <a:t>&amp;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comparing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-EES (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n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= 6613) versus combined CoCr-</a:t>
            </a:r>
            <a:r>
              <a:rPr lang="pt-BR" sz="2200" b="0" i="0" u="none" strike="noStrike" baseline="0" dirty="0">
                <a:solidFill>
                  <a:srgbClr val="000000"/>
                </a:solidFill>
              </a:rPr>
              <a:t>EES (</a:t>
            </a:r>
            <a:r>
              <a:rPr lang="pt-BR" sz="2200" b="0" i="1" u="none" strike="noStrike" baseline="0" dirty="0">
                <a:solidFill>
                  <a:srgbClr val="000000"/>
                </a:solidFill>
              </a:rPr>
              <a:t>n </a:t>
            </a:r>
            <a:r>
              <a:rPr lang="pt-BR" sz="2200" b="0" i="0" u="none" strike="noStrike" baseline="0" dirty="0">
                <a:solidFill>
                  <a:srgbClr val="000000"/>
                </a:solidFill>
              </a:rPr>
              <a:t>= 1940), ZES (</a:t>
            </a:r>
            <a:r>
              <a:rPr lang="pt-BR" sz="2200" b="0" i="1" u="none" strike="noStrike" baseline="0" dirty="0">
                <a:solidFill>
                  <a:srgbClr val="000000"/>
                </a:solidFill>
              </a:rPr>
              <a:t>n </a:t>
            </a:r>
            <a:r>
              <a:rPr lang="pt-BR" sz="2200" b="0" i="0" u="none" strike="noStrike" baseline="0" dirty="0">
                <a:solidFill>
                  <a:srgbClr val="000000"/>
                </a:solidFill>
              </a:rPr>
              <a:t>= 2158), or BES (</a:t>
            </a:r>
            <a:r>
              <a:rPr lang="pt-BR" sz="2200" b="0" i="1" u="none" strike="noStrike" baseline="0" dirty="0">
                <a:solidFill>
                  <a:srgbClr val="000000"/>
                </a:solidFill>
              </a:rPr>
              <a:t>n </a:t>
            </a:r>
            <a:r>
              <a:rPr lang="pt-BR" sz="2200" b="0" i="0" u="none" strike="noStrike" baseline="0" dirty="0">
                <a:solidFill>
                  <a:srgbClr val="000000"/>
                </a:solidFill>
              </a:rPr>
              <a:t>= 325).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2873677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DAACA7-423E-4D83-99C9-F742E08D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3276600"/>
            <a:ext cx="30480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CC89CC-369B-40E8-9E85-D11134B7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2200" b="0" i="0" u="none" strike="noStrike" baseline="0" dirty="0">
                <a:solidFill>
                  <a:srgbClr val="000000"/>
                </a:solidFill>
              </a:rPr>
              <a:t>After a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median follow-up of 1 year, there were no significant differences in any ischemic end point between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-EES &amp; pooled DES.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1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-EES was associated with a higher risk of longitudinal stent deformation compared with other DES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(0.4% vs. 0%,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respectively, </a:t>
            </a:r>
            <a:r>
              <a:rPr lang="en-IN" sz="22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= .02).</a:t>
            </a:r>
          </a:p>
          <a:p>
            <a:pPr algn="l"/>
            <a:endParaRPr lang="en-IN" sz="2200" dirty="0"/>
          </a:p>
          <a:p>
            <a:pPr algn="l"/>
            <a:r>
              <a:rPr lang="en-IN" sz="2200" b="0" i="0" u="none" strike="noStrike" baseline="0" dirty="0">
                <a:solidFill>
                  <a:srgbClr val="000000"/>
                </a:solidFill>
              </a:rPr>
              <a:t>R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eports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suggested that the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 Promus Element stent platform is particularly susceptible to longitudinal stent deformation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2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an infrequent complication after stent placement appearing as a reduction or increase in stent length with strut overlap, strut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separation, </a:t>
            </a:r>
            <a:r>
              <a:rPr lang="en-IN" sz="2200" b="0" i="0" u="none" strike="noStrike" baseline="0" dirty="0" err="1">
                <a:solidFill>
                  <a:srgbClr val="000000"/>
                </a:solidFill>
              </a:rPr>
              <a:t>malapposition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, &amp;/or luminal obstruction.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913029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6D16A9-F89A-4D64-BB20-052D04D9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3962400"/>
            <a:ext cx="2209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3F7AE4-74A3-44E5-AC3D-FEB8538C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pPr algn="l"/>
            <a:r>
              <a:rPr lang="en-IN" sz="2200" b="0" i="0" u="none" strike="noStrike" baseline="0" dirty="0"/>
              <a:t>Stent deformation </a:t>
            </a:r>
            <a:r>
              <a:rPr lang="en-US" sz="2200" b="0" i="0" u="none" strike="noStrike" baseline="0" dirty="0"/>
              <a:t>may be more frequent with Promus Element than other second generation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DES </a:t>
            </a:r>
            <a:r>
              <a:rPr lang="en-US" sz="2200" b="1" i="0" u="none" strike="noStrike" baseline="0" dirty="0"/>
              <a:t>due to fewer connectors between hoops.</a:t>
            </a:r>
          </a:p>
          <a:p>
            <a:pPr algn="l"/>
            <a:endParaRPr lang="en-US" sz="2200" dirty="0"/>
          </a:p>
          <a:p>
            <a:pPr marL="0" indent="0" algn="l">
              <a:buNone/>
            </a:pPr>
            <a:endParaRPr lang="en-US" sz="2200" b="0" i="0" u="none" strike="noStrike" baseline="0" dirty="0"/>
          </a:p>
          <a:p>
            <a:pPr algn="l"/>
            <a:r>
              <a:rPr lang="en-US" sz="2200" dirty="0"/>
              <a:t>T</a:t>
            </a:r>
            <a:r>
              <a:rPr lang="en-US" sz="2200" b="0" i="0" u="none" strike="noStrike" baseline="0" dirty="0"/>
              <a:t>he design of the Promus Element was </a:t>
            </a:r>
            <a:r>
              <a:rPr lang="en-US" sz="2200" b="1" i="0" u="none" strike="noStrike" baseline="0" dirty="0"/>
              <a:t>modified by the addition of connectors</a:t>
            </a:r>
            <a:r>
              <a:rPr lang="en-US" sz="2200" b="0" i="0" u="none" strike="noStrike" baseline="0" dirty="0"/>
              <a:t> between the hoops in the proximal segment of the stent (the most common site of longitudinal deformation), leading to </a:t>
            </a:r>
            <a:r>
              <a:rPr lang="en-US" sz="2200" b="1" i="0" u="none" strike="noStrike" baseline="0" dirty="0"/>
              <a:t>a new </a:t>
            </a:r>
            <a:r>
              <a:rPr lang="en-US" sz="2200" b="1" i="0" u="none" strike="noStrike" baseline="0" dirty="0" err="1"/>
              <a:t>PtCr</a:t>
            </a:r>
            <a:r>
              <a:rPr lang="en-US" sz="2200" b="1" i="0" u="none" strike="noStrike" baseline="0" dirty="0"/>
              <a:t>-EES design (Promus Premier).</a:t>
            </a:r>
            <a:endParaRPr lang="en-IN" sz="2200" b="1" dirty="0"/>
          </a:p>
        </p:txBody>
      </p:sp>
    </p:spTree>
    <p:extLst>
      <p:ext uri="{BB962C8B-B14F-4D97-AF65-F5344CB8AC3E}">
        <p14:creationId xmlns="" xmlns:p14="http://schemas.microsoft.com/office/powerpoint/2010/main" val="1767947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2D7AF6-B2AD-4B6F-9D9D-5D6F52CB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3962400"/>
            <a:ext cx="3886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FF52A0-B910-4DBD-A9B9-8A7A1FAC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3224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IN" sz="2400" b="1" i="0" u="none" strike="noStrike" baseline="0" dirty="0" err="1">
                <a:solidFill>
                  <a:srgbClr val="000000"/>
                </a:solidFill>
                <a:latin typeface="+mj-lt"/>
              </a:rPr>
              <a:t>Zotarolimus</a:t>
            </a:r>
            <a:r>
              <a:rPr lang="en-IN" sz="2400" b="1" i="0" u="none" strike="noStrike" baseline="0" dirty="0">
                <a:solidFill>
                  <a:srgbClr val="000000"/>
                </a:solidFill>
                <a:latin typeface="+mj-lt"/>
              </a:rPr>
              <a:t>-Eluting Stent (Endeavor)</a:t>
            </a:r>
          </a:p>
          <a:p>
            <a:pPr algn="l"/>
            <a:endParaRPr lang="en-IN" sz="24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PC-ZES elutes </a:t>
            </a:r>
            <a:r>
              <a:rPr lang="en-US" sz="2200" b="1" i="0" u="none" strike="noStrike" baseline="0" dirty="0" err="1">
                <a:solidFill>
                  <a:srgbClr val="000000"/>
                </a:solidFill>
              </a:rPr>
              <a:t>zotarolimus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(10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μg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/mm stent length) from a thin layer (5.3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μm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) of the biocompatible polymer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phosphorylcholine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from a flexible, low- profile (91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μm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strut thickness)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cobalt chromium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stent. 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Phosphorylcholine is a naturally occurring phospholipid found in the membrane of red blood cells, &amp; is resistant to platelet adhesion.</a:t>
            </a:r>
          </a:p>
          <a:p>
            <a:pPr marL="0" indent="0" algn="l">
              <a:buNone/>
            </a:pPr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The potencies of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zotarolimus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everolimus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&amp; sirolimus are roughly comparable.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110774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91168C-C9CC-4100-A4D0-B68ACEBD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0" y="3200400"/>
            <a:ext cx="42214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816C1-EF41-40DE-9215-76144BBE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 the Endeavor I FIM study,</a:t>
            </a:r>
            <a:r>
              <a:rPr lang="en-US" sz="2200" dirty="0">
                <a:solidFill>
                  <a:srgbClr val="0081AD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PC-ZES was implanted in 100 patients with noncomplex coronary lesions.</a:t>
            </a: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Although TLR was required in only 1% of patients at 1 year, mean in-stent late lumen loss was 0.33 mm at 4 months and 0.61 mm at 12 months.</a:t>
            </a: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dirty="0">
                <a:solidFill>
                  <a:srgbClr val="000000"/>
                </a:solidFill>
              </a:rPr>
              <a:t>A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series of trials have been performed in which the PC-ZES was compared to other DES. 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 the ENDEAVOR III trial, the rates of late loss &amp; restenosis were significantly greater with PC-ZES than SES; indeed, in this trial the PC-ZES failed to meet its primary end point.</a:t>
            </a:r>
          </a:p>
          <a:p>
            <a:pPr algn="l"/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1" dirty="0">
                <a:solidFill>
                  <a:srgbClr val="000000"/>
                </a:solidFill>
              </a:rPr>
              <a:t>A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t 5-year follow-up, PC-ZES was associated with lower rates of all-cause death (a trend was apparent for cardiac death), </a:t>
            </a:r>
            <a:r>
              <a:rPr lang="en-US" sz="2200" b="1" dirty="0">
                <a:solidFill>
                  <a:srgbClr val="000000"/>
                </a:solidFill>
              </a:rPr>
              <a:t>&amp;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significantly lower rates of MI compared to SES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algn="l"/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41237860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720A8C-3800-40B7-8DF7-E7B2CB19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4192524"/>
            <a:ext cx="3352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770142-178C-4A57-A650-EF1C509B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457200"/>
            <a:ext cx="8183880" cy="5413248"/>
          </a:xfrm>
        </p:spPr>
        <p:txBody>
          <a:bodyPr>
            <a:no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In contrast, no significant difference was apparent between PC-ZES &amp; SES in the rates of TVR &amp; definite stent thrombosis.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These findings were corroborated in the Intracoronary Stenting </a:t>
            </a:r>
            <a:r>
              <a:rPr lang="en-US" sz="2000" dirty="0">
                <a:solidFill>
                  <a:srgbClr val="000000"/>
                </a:solidFill>
              </a:rPr>
              <a:t>&amp;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Angiographic Results: Test Efficacy of Three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Limus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-Eluting Stents (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ISAR TEST II) trial, which found no significant difference between SES &amp; PC-ZES in the rates of death, MI, or definite stent thrombosis.</a:t>
            </a:r>
          </a:p>
          <a:p>
            <a:pPr algn="l"/>
            <a:endParaRPr lang="en-US" sz="2000" dirty="0">
              <a:solidFill>
                <a:srgbClr val="0081AD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ENDEAVOR IV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trial randomized 1548 to either PC-ZES or PES. 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In this trial, PC-ZES was associated with a greater late loss and angiographic restenosis compared to PES, although 9-month rates of TVF were comparable between the two devices.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36089889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6D9BD4-CD7C-48DE-B9CA-83157A13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4192524"/>
            <a:ext cx="3962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43B910-FCF7-4DFA-BFD9-A00A449E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pPr algn="l"/>
            <a:r>
              <a:rPr lang="en-IN" sz="2200" b="0" i="0" u="none" strike="noStrike" baseline="0" dirty="0">
                <a:solidFill>
                  <a:srgbClr val="000000"/>
                </a:solidFill>
              </a:rPr>
              <a:t>No significant differences in cardiac mortality, MI,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TVR, </a:t>
            </a:r>
            <a:r>
              <a:rPr lang="en-US" sz="2200" dirty="0">
                <a:solidFill>
                  <a:srgbClr val="000000"/>
                </a:solidFill>
              </a:rPr>
              <a:t>&amp;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stent thrombosis were apparent between SES, PES, &amp; PC-ZES in the Korean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Multicentre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Endeavor (KOMER) trial,</a:t>
            </a:r>
            <a:r>
              <a:rPr lang="en-US" sz="2200" dirty="0">
                <a:solidFill>
                  <a:srgbClr val="0081AD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whereas significantly higher rates of MACE &amp;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signifi</a:t>
            </a:r>
            <a:r>
              <a:rPr lang="en-IN" sz="2200" b="0" i="0" u="none" strike="noStrike" baseline="0" dirty="0" err="1">
                <a:solidFill>
                  <a:srgbClr val="000000"/>
                </a:solidFill>
              </a:rPr>
              <a:t>cantly</a:t>
            </a:r>
            <a:r>
              <a:rPr lang="en-IN" sz="220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higher rates of definite stent thrombosis trial were apparent with PC-ZES compared to SES in the Novel Approaches for Preventing or Limiting Events (NAPLES) trial</a:t>
            </a:r>
            <a:r>
              <a:rPr lang="en-US" sz="22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&amp;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in the </a:t>
            </a:r>
            <a:r>
              <a:rPr lang="en-IN" sz="2200" b="0" i="0" u="none" strike="noStrike" baseline="0" dirty="0" err="1">
                <a:solidFill>
                  <a:srgbClr val="000000"/>
                </a:solidFill>
              </a:rPr>
              <a:t>Zotarolimus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-Eluting Stent Versus Sirolimus-Eluting Stent &amp;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PacliTaxel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-Eluting Stent for Coronary Lesions (ZEST) trial, </a:t>
            </a:r>
            <a:r>
              <a:rPr lang="en-US" sz="22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respectively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32394181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25A34F-D4B0-4556-9380-AD595460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3666744"/>
            <a:ext cx="3276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17C63B-A8DD-4E33-9671-8E8F1EA44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 algn="l"/>
            <a:r>
              <a:rPr lang="en-IN" sz="2200" b="0" i="0" u="none" strike="noStrike" baseline="0" dirty="0">
                <a:solidFill>
                  <a:srgbClr val="000000"/>
                </a:solidFill>
              </a:rPr>
              <a:t>The 2332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patient SORT OUT III trial reported significantly lower rates of all-cause mortality, MI, </a:t>
            </a:r>
            <a:r>
              <a:rPr lang="en-US" sz="2200" dirty="0">
                <a:solidFill>
                  <a:srgbClr val="000000"/>
                </a:solidFill>
              </a:rPr>
              <a:t>&amp;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definite stent thrombosis with SES compared to PC-ZES at shorter-term follow-up (1 year).</a:t>
            </a:r>
          </a:p>
          <a:p>
            <a:pPr marL="0" indent="0" algn="l">
              <a:buNone/>
            </a:pPr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dirty="0">
                <a:solidFill>
                  <a:srgbClr val="000000"/>
                </a:solidFill>
              </a:rPr>
              <a:t>A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t 5-year follow-up, rates of MACE were similar between the two devices (17% with PC-ZES vs. 15.6% with SES, 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= .40) due to time-related differences in clinical outcomes which favored SES during the first year of follow-up (8.0% with PC-ZES vs. 3.9% with SES, 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&lt; .0001), but favored PC-ZES between 1 &amp; 5 years </a:t>
            </a:r>
            <a:r>
              <a:rPr lang="sv-SE" sz="2200" b="0" i="0" u="none" strike="noStrike" baseline="0" dirty="0">
                <a:solidFill>
                  <a:srgbClr val="000000"/>
                </a:solidFill>
              </a:rPr>
              <a:t>(9.0% vs. 11.6%, </a:t>
            </a:r>
            <a:r>
              <a:rPr lang="sv-SE" sz="22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sv-SE" sz="2200" b="0" i="0" u="none" strike="noStrike" baseline="0" dirty="0">
                <a:solidFill>
                  <a:srgbClr val="000000"/>
                </a:solidFill>
              </a:rPr>
              <a:t>= .07).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2159403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BCDCB-20AB-4CEF-B6A1-365302F0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3276600"/>
            <a:ext cx="27736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A270D3-695C-46C5-800D-58169EF2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0" i="0" u="none" strike="noStrike" baseline="0" dirty="0"/>
              <a:t>Considered </a:t>
            </a:r>
            <a:r>
              <a:rPr lang="en-US" sz="2200" b="1" i="0" u="none" strike="noStrike" baseline="0" dirty="0"/>
              <a:t>collectively, these trials demonstrate that despite greater late loss in the period of angiographic surveillance, PCZES is safe </a:t>
            </a:r>
            <a:r>
              <a:rPr lang="en-US" sz="2200" b="1" dirty="0"/>
              <a:t>&amp; </a:t>
            </a:r>
            <a:r>
              <a:rPr lang="en-US" sz="2200" b="1" i="0" u="none" strike="noStrike" baseline="0" dirty="0"/>
              <a:t>effective over long-term follow-up compared to first-generation DES, &amp; more effective than BMS. </a:t>
            </a:r>
            <a:endParaRPr lang="en-IN" sz="2200" b="1" dirty="0"/>
          </a:p>
        </p:txBody>
      </p:sp>
    </p:spTree>
    <p:extLst>
      <p:ext uri="{BB962C8B-B14F-4D97-AF65-F5344CB8AC3E}">
        <p14:creationId xmlns="" xmlns:p14="http://schemas.microsoft.com/office/powerpoint/2010/main" val="27966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84D21-41EC-4B58-89E5-D6A3A731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4343400"/>
            <a:ext cx="1219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FCAF3B-2E24-456D-9046-A753D92EE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200" b="0" i="0" u="none" strike="noStrike" baseline="0" dirty="0">
                <a:solidFill>
                  <a:srgbClr val="000000"/>
                </a:solidFill>
              </a:rPr>
              <a:t>Antonio Colombo &amp;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colleagues demonstrated reduced rates of stent thrombosis with more aggressive intravascular ultrasound (IVUS)-guided deployment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techniques including routine high-pressure adjunctive dilatation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(&gt;14 atmospheres),</a:t>
            </a:r>
            <a:r>
              <a:rPr lang="en-US" sz="22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along with the use of aspirin &amp; a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second antiplatelet agent (thienopyridine ticlopidine).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2804041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6865B-4F46-4A9B-8C05-77246731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3124200"/>
            <a:ext cx="2590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B53BE3-3576-48B1-95CF-85B30E2C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sz="2400" b="1" i="0" u="none" strike="noStrike" baseline="0" dirty="0">
                <a:solidFill>
                  <a:srgbClr val="000000"/>
                </a:solidFill>
                <a:latin typeface="+mj-lt"/>
              </a:rPr>
              <a:t>Re-ZES (Resolute)</a:t>
            </a:r>
          </a:p>
          <a:p>
            <a:pPr marL="0" indent="0" algn="l">
              <a:buNone/>
            </a:pPr>
            <a:endParaRPr lang="en-IN" sz="24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 the Re-ZES,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zotarolimus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is eluted from the thin-strut cobalt-alloy BMS platform (which has undergone several iterations to increase deliverability and flexibility). </a:t>
            </a:r>
          </a:p>
          <a:p>
            <a:pPr algn="l"/>
            <a:endParaRPr lang="en-US" sz="2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Instead of the phosphorylcholine coating of the Endeavor stent, the Resolute stent employs a proprietary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BioLinx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tri-polymer coating (4.1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μm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thickness), consisting of a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hydrophilic endoluminal component &amp; a hydrophobic component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adjacent to the metal stent surface.</a:t>
            </a:r>
          </a:p>
        </p:txBody>
      </p:sp>
    </p:spTree>
    <p:extLst>
      <p:ext uri="{BB962C8B-B14F-4D97-AF65-F5344CB8AC3E}">
        <p14:creationId xmlns="" xmlns:p14="http://schemas.microsoft.com/office/powerpoint/2010/main" val="23327879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AD847F-2541-4C68-855B-034EF1FE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0" y="3666744"/>
            <a:ext cx="1981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451A8E-5E28-4A14-B1B6-287D828D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u="none" strike="noStrike" baseline="0" dirty="0">
                <a:solidFill>
                  <a:srgbClr val="000000"/>
                </a:solidFill>
              </a:rPr>
              <a:t>This polymer serves to slow the elution of </a:t>
            </a:r>
            <a:r>
              <a:rPr lang="en-US" sz="2200" b="1" i="0" u="none" strike="noStrike" baseline="0" dirty="0" err="1">
                <a:solidFill>
                  <a:srgbClr val="000000"/>
                </a:solidFill>
              </a:rPr>
              <a:t>zotarolimus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relative to the Endeavor phosphorylcholine polymer, such that 60% of the drug is eluted by 30 days &amp; 100% by 180 days, making this the slowest rapamycin analog-eluting DES.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 the RESOLUTE trial, the Re-ZES stent was implanted in 139 patients with noncomplex coronary artery disease.</a:t>
            </a:r>
          </a:p>
          <a:p>
            <a:pPr algn="l"/>
            <a:endParaRPr lang="en-US" sz="220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/>
              <a:t>The primary end point of </a:t>
            </a:r>
            <a:r>
              <a:rPr lang="en-US" sz="2200" b="1" i="0" u="none" strike="noStrike" baseline="0" dirty="0"/>
              <a:t>in-stent late lumen loss </a:t>
            </a:r>
            <a:r>
              <a:rPr lang="en-US" sz="2200" b="0" i="0" u="none" strike="noStrike" baseline="0" dirty="0"/>
              <a:t>at 9-months was 0.22 ± 0.27 mm, &amp; </a:t>
            </a:r>
            <a:r>
              <a:rPr lang="en-US" sz="2200" b="1" i="0" u="none" strike="noStrike" baseline="0" dirty="0"/>
              <a:t>the in-segment binary restenosis rate was 2.1%, both significantly less than seen with its bare-metal comparator </a:t>
            </a:r>
            <a:r>
              <a:rPr lang="en-IN" sz="2200" b="1" i="0" u="none" strike="noStrike" baseline="0" dirty="0"/>
              <a:t>platform.</a:t>
            </a:r>
            <a:endParaRPr lang="en-IN" sz="2200" b="1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848017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58C7BB-0FF5-4DA9-AD01-9E2AA274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0" y="4192524"/>
            <a:ext cx="12954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914459-2D0D-4B85-A133-FFD293ED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>
            <a:noAutofit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 the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RESOLUTE all-comers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trial, 2292 unselected patients were randomized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to Re-ZES versus CoCr-EES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2200" b="0" i="0" u="none" strike="noStrike" baseline="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Angiographic follow-up was planned in a subset of 460 patients at 13 months, after the 12-month assessment of the major clinical end points. 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1" i="0" u="none" strike="noStrike" baseline="0" dirty="0">
                <a:solidFill>
                  <a:srgbClr val="000000"/>
                </a:solidFill>
              </a:rPr>
              <a:t>Re-ZES compared to CoCr-EES was noninferior for the primary 1-year end point of TLF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(8.2% vs. 8.3%, 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NI &lt; .001). </a:t>
            </a:r>
          </a:p>
        </p:txBody>
      </p:sp>
    </p:spTree>
    <p:extLst>
      <p:ext uri="{BB962C8B-B14F-4D97-AF65-F5344CB8AC3E}">
        <p14:creationId xmlns="" xmlns:p14="http://schemas.microsoft.com/office/powerpoint/2010/main" val="6261537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BE6EA2-7671-4AD7-90F2-9647291A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3962400"/>
            <a:ext cx="1295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240E43-6778-41A0-9888-1B8B41B2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There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were no significant differences between the two devices in the 1-year rates of death, cardiac death, MI, or TLR. 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CoCr-EES did result in significantly lower 1-year rates of definite (0.3% with CoCr-EES vs. 1.2% with Re-ZES, 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= .01) </a:t>
            </a:r>
            <a:r>
              <a:rPr lang="en-US" sz="2200" dirty="0">
                <a:solidFill>
                  <a:srgbClr val="000000"/>
                </a:solidFill>
              </a:rPr>
              <a:t>&amp;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definite or probable stent thrombosis (0.7% with CoCr-EES vs. 1.6% with Re-ZES.</a:t>
            </a:r>
            <a:endParaRPr lang="en-IN" sz="22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560019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3631A-138D-4236-9D8B-D071A2EE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429000"/>
            <a:ext cx="16002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2C4B6B-22FE-4641-9705-47747DF8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Two randomized controlled trials have compared 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</a:rPr>
              <a:t>  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Re-ZES with </a:t>
            </a:r>
            <a:r>
              <a:rPr lang="en-US" sz="2000" b="1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-EES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sz="2000" dirty="0">
              <a:solidFill>
                <a:srgbClr val="0081AD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In the 1811-patient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DUTCH PEERS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trial,</a:t>
            </a:r>
            <a:r>
              <a:rPr lang="en-US" sz="2000" dirty="0">
                <a:solidFill>
                  <a:srgbClr val="0081AD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the primary end point of TVF (cardiac death, target-vessel MI, or TVR) at 1 year was 6% in the Re-ZES group and 5% in the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-EES group, thus meeting the established criteria of noninferiority </a:t>
            </a:r>
            <a:r>
              <a:rPr lang="nl-NL" sz="2000" b="0" i="0" u="none" strike="noStrike" baseline="0" dirty="0">
                <a:solidFill>
                  <a:srgbClr val="000000"/>
                </a:solidFill>
              </a:rPr>
              <a:t>of Re-ZES vs. PtCr-EES (</a:t>
            </a:r>
            <a:r>
              <a:rPr lang="nl-NL" sz="2000" b="0" i="1" u="none" strike="noStrike" baseline="0" dirty="0">
                <a:solidFill>
                  <a:srgbClr val="000000"/>
                </a:solidFill>
              </a:rPr>
              <a:t>P</a:t>
            </a:r>
            <a:r>
              <a:rPr lang="nl-NL" sz="2000" b="0" i="0" u="none" strike="noStrike" baseline="0" dirty="0">
                <a:solidFill>
                  <a:srgbClr val="000000"/>
                </a:solidFill>
              </a:rPr>
              <a:t>NI = .006). </a:t>
            </a:r>
          </a:p>
          <a:p>
            <a:pPr algn="l"/>
            <a:endParaRPr lang="nl-NL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In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the HOST ASSURE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trial, 3750 all-comers patients were randomized to either Re-ZES or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-EES.</a:t>
            </a:r>
          </a:p>
          <a:p>
            <a:pPr algn="l"/>
            <a:endParaRPr lang="en-US" sz="2000" dirty="0">
              <a:solidFill>
                <a:srgbClr val="0081AD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At 1-year follow-up, Re-ZES was noninferior to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-EES for the primary end point of TLF (cardiac death, target-vessel MI, </a:t>
            </a:r>
            <a:r>
              <a:rPr lang="en-US" sz="2000" dirty="0">
                <a:solidFill>
                  <a:srgbClr val="000000"/>
                </a:solidFill>
              </a:rPr>
              <a:t>&amp;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ischemia-driven TLR), which was 2.9% for both Re-ZES &amp; </a:t>
            </a:r>
            <a:r>
              <a:rPr lang="en-IN" sz="20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IN" sz="2000" b="0" i="0" u="none" strike="noStrike" baseline="0" dirty="0">
                <a:solidFill>
                  <a:srgbClr val="000000"/>
                </a:solidFill>
              </a:rPr>
              <a:t>-EES (</a:t>
            </a:r>
            <a:r>
              <a:rPr lang="en-IN" sz="2000" b="0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IN" sz="2000" b="0" i="0" u="none" strike="noStrike" baseline="0" dirty="0">
                <a:solidFill>
                  <a:srgbClr val="000000"/>
                </a:solidFill>
              </a:rPr>
              <a:t>NI = .02).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3696363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40608-85E4-403B-8F2D-A699C3C9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3639781"/>
            <a:ext cx="2819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91B5F6-5AFF-4815-BD8D-6E8BE063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Autofit/>
          </a:bodyPr>
          <a:lstStyle/>
          <a:p>
            <a:pPr algn="l"/>
            <a:r>
              <a:rPr lang="en-IN" sz="2200" b="0" i="0" u="none" strike="noStrike" baseline="0" dirty="0"/>
              <a:t>More recently, </a:t>
            </a:r>
            <a:r>
              <a:rPr lang="en-US" sz="2200" b="0" i="0" u="none" strike="noStrike" baseline="0" dirty="0"/>
              <a:t>Re-ZES has been compared with the </a:t>
            </a:r>
            <a:r>
              <a:rPr lang="en-US" sz="2200" b="1" i="0" u="none" strike="noStrike" baseline="0" dirty="0" err="1"/>
              <a:t>BioNIR</a:t>
            </a:r>
            <a:r>
              <a:rPr lang="en-US" sz="2200" b="1" i="0" u="none" strike="noStrike" baseline="0" dirty="0"/>
              <a:t> stent </a:t>
            </a:r>
            <a:r>
              <a:rPr lang="en-US" sz="2200" b="0" i="0" u="none" strike="noStrike" baseline="0" dirty="0"/>
              <a:t>(</a:t>
            </a:r>
            <a:r>
              <a:rPr lang="en-US" sz="2200" b="0" i="0" u="none" strike="noStrike" baseline="0" dirty="0" err="1"/>
              <a:t>Medinol</a:t>
            </a:r>
            <a:r>
              <a:rPr lang="en-US" sz="2200" b="0" i="0" u="none" strike="noStrike" baseline="0" dirty="0"/>
              <a:t>, Tel Aviv, Israel), a novel </a:t>
            </a:r>
            <a:r>
              <a:rPr lang="en-US" sz="2200" b="1" i="0" u="none" strike="noStrike" baseline="0" dirty="0"/>
              <a:t>cobalt-alloy based coronary stent with a permanent elastomeric polymer eluting </a:t>
            </a:r>
            <a:r>
              <a:rPr lang="en-US" sz="2200" b="1" i="0" u="none" strike="noStrike" baseline="0" dirty="0" err="1"/>
              <a:t>ridaforolimus</a:t>
            </a:r>
            <a:r>
              <a:rPr lang="en-US" sz="2200" b="0" i="0" u="none" strike="noStrike" baseline="0" dirty="0"/>
              <a:t>, in the BIONICS trial, a prospective, multicenter, randomized noninferiority trial including 1919 patients with broad inclusion criteria.</a:t>
            </a:r>
          </a:p>
          <a:p>
            <a:pPr algn="l"/>
            <a:endParaRPr lang="en-US" sz="2200" b="0" i="0" u="none" strike="noStrike" baseline="0" dirty="0"/>
          </a:p>
          <a:p>
            <a:pPr algn="l"/>
            <a:r>
              <a:rPr lang="en-US" sz="2200" b="0" i="0" u="none" strike="noStrike" baseline="0" dirty="0"/>
              <a:t>At 1-year follow-up, the primary end point of TLF, a composite of cardiac death, target-vessel–related MI, or TLR, was 5.4% with both devices (</a:t>
            </a:r>
            <a:r>
              <a:rPr lang="en-US" sz="2200" b="0" i="1" u="none" strike="noStrike" baseline="0" dirty="0"/>
              <a:t>P</a:t>
            </a:r>
            <a:r>
              <a:rPr lang="en-US" sz="2200" b="0" i="0" u="none" strike="noStrike" baseline="0" dirty="0"/>
              <a:t>NI = .001).</a:t>
            </a:r>
          </a:p>
          <a:p>
            <a:pPr algn="l">
              <a:buNone/>
            </a:pPr>
            <a:endParaRPr lang="en-US" sz="2200" b="0" i="0" u="none" strike="noStrike" baseline="0" dirty="0"/>
          </a:p>
        </p:txBody>
      </p:sp>
    </p:spTree>
    <p:extLst>
      <p:ext uri="{BB962C8B-B14F-4D97-AF65-F5344CB8AC3E}">
        <p14:creationId xmlns="" xmlns:p14="http://schemas.microsoft.com/office/powerpoint/2010/main" val="31546799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BIORESORBABLE VASCULAR SCAFFOLDS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The </a:t>
            </a:r>
            <a:r>
              <a:rPr lang="en-US" dirty="0" err="1"/>
              <a:t>bioresorbable</a:t>
            </a:r>
            <a:r>
              <a:rPr lang="en-US" dirty="0"/>
              <a:t> vascular scaffold (BVS) is formed by either a polymer or a biodegradable metal, rather than a durable metal. On this platform, </a:t>
            </a:r>
            <a:r>
              <a:rPr lang="en-US" dirty="0" smtClean="0"/>
              <a:t>an </a:t>
            </a:r>
            <a:r>
              <a:rPr lang="en-US" dirty="0" err="1"/>
              <a:t>antiproliferative</a:t>
            </a:r>
            <a:r>
              <a:rPr lang="en-US" dirty="0"/>
              <a:t> </a:t>
            </a:r>
            <a:r>
              <a:rPr lang="en-US" dirty="0" smtClean="0"/>
              <a:t>drug </a:t>
            </a:r>
            <a:r>
              <a:rPr lang="en-US" dirty="0"/>
              <a:t>is </a:t>
            </a:r>
            <a:r>
              <a:rPr lang="en-US" dirty="0" smtClean="0"/>
              <a:t>added</a:t>
            </a:r>
          </a:p>
          <a:p>
            <a:endParaRPr lang="en-US" dirty="0" smtClean="0"/>
          </a:p>
          <a:p>
            <a:r>
              <a:rPr lang="en-US" dirty="0" smtClean="0"/>
              <a:t>Poly-</a:t>
            </a:r>
            <a:r>
              <a:rPr lang="en-US" cap="small" dirty="0" smtClean="0"/>
              <a:t>l</a:t>
            </a:r>
            <a:r>
              <a:rPr lang="en-US" dirty="0" smtClean="0"/>
              <a:t>-lactic </a:t>
            </a:r>
            <a:r>
              <a:rPr lang="en-US" dirty="0"/>
              <a:t>acid (PLLA), </a:t>
            </a:r>
            <a:r>
              <a:rPr lang="en-US" dirty="0" err="1"/>
              <a:t>polytyrosine</a:t>
            </a:r>
            <a:r>
              <a:rPr lang="en-US" dirty="0"/>
              <a:t> derived polycarbonate, and magnesium alloys have been used thus far to construct the backbone of these devices </a:t>
            </a:r>
          </a:p>
          <a:p>
            <a:endParaRPr lang="en-US" dirty="0"/>
          </a:p>
          <a:p>
            <a:r>
              <a:rPr lang="en-US" dirty="0"/>
              <a:t>The polymers are broken down via hydrolysis, followed by the metabolism of the </a:t>
            </a:r>
            <a:r>
              <a:rPr lang="en-US" dirty="0" err="1"/>
              <a:t>monomeric</a:t>
            </a:r>
            <a:r>
              <a:rPr lang="en-US" dirty="0"/>
              <a:t> pieces into </a:t>
            </a:r>
            <a:r>
              <a:rPr lang="en-US" dirty="0" err="1"/>
              <a:t>pyruvate</a:t>
            </a:r>
            <a:r>
              <a:rPr lang="en-US" dirty="0"/>
              <a:t>, which enters the Krebs cycle and is broken down into carbon dioxide and water, whereas the magnesium eventually becomes </a:t>
            </a:r>
            <a:r>
              <a:rPr lang="en-US" dirty="0" err="1"/>
              <a:t>hydroxyapatite</a:t>
            </a:r>
            <a:r>
              <a:rPr lang="en-US" dirty="0"/>
              <a:t>, which is digested by macrophages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polymeric BVS V  Metallic BVS </a:t>
            </a:r>
          </a:p>
          <a:p>
            <a:endParaRPr lang="en-US" sz="2400" dirty="0"/>
          </a:p>
          <a:p>
            <a:r>
              <a:rPr lang="en-US" sz="2400" dirty="0"/>
              <a:t>Polymeric BVS are made of organic material and they are prone to fracture with over-expansion </a:t>
            </a:r>
          </a:p>
          <a:p>
            <a:endParaRPr lang="en-US" sz="2400" dirty="0"/>
          </a:p>
          <a:p>
            <a:r>
              <a:rPr lang="en-US" sz="2400" dirty="0"/>
              <a:t> Their strut thickness is larger, making them more bulky and difficult to deliver.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 Furthermore, they are more prone to recoil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7DB995-DDE8-406F-83C4-5864ED8A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0" y="4192524"/>
            <a:ext cx="1295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550AE0-2236-4CC7-BF4B-05536F5F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1000"/>
            <a:ext cx="8183880" cy="556564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chemeClr val="accent1"/>
                </a:solidFill>
                <a:latin typeface="+mj-lt"/>
              </a:rPr>
              <a:t>BP-based second-generation DES</a:t>
            </a:r>
          </a:p>
          <a:p>
            <a:pPr marL="0" indent="0" algn="l">
              <a:buNone/>
            </a:pPr>
            <a:endParaRPr lang="en-US" sz="2400" dirty="0">
              <a:latin typeface="+mj-lt"/>
            </a:endParaRPr>
          </a:p>
          <a:p>
            <a:pPr algn="l"/>
            <a:r>
              <a:rPr lang="en-US" sz="2200" b="0" i="0" u="none" strike="noStrike" baseline="0" dirty="0"/>
              <a:t>Through drug elution </a:t>
            </a:r>
            <a:r>
              <a:rPr lang="en-US" sz="2200" dirty="0"/>
              <a:t>&amp; </a:t>
            </a:r>
            <a:r>
              <a:rPr lang="en-US" sz="2200" b="0" i="0" u="none" strike="noStrike" baseline="0" dirty="0"/>
              <a:t>complete </a:t>
            </a:r>
            <a:r>
              <a:rPr lang="en-US" sz="2200" b="0" i="0" u="none" strike="noStrike" baseline="0" dirty="0" err="1"/>
              <a:t>bioabsorption</a:t>
            </a:r>
            <a:r>
              <a:rPr lang="en-US" sz="2200" b="0" i="0" u="none" strike="noStrike" baseline="0" dirty="0"/>
              <a:t> of the polymer, BP-DES offer the potential </a:t>
            </a:r>
            <a:r>
              <a:rPr lang="en-US" sz="2200" b="1" i="0" u="none" strike="noStrike" baseline="0" dirty="0"/>
              <a:t>to couple DES efficacy with the late safety profile of BMS. </a:t>
            </a:r>
          </a:p>
          <a:p>
            <a:pPr algn="l"/>
            <a:endParaRPr lang="en-US" sz="2200" b="0" i="0" u="none" strike="noStrike" baseline="0" dirty="0"/>
          </a:p>
          <a:p>
            <a:pPr algn="l"/>
            <a:r>
              <a:rPr lang="en-US" sz="2200" b="0" i="0" u="none" strike="noStrike" baseline="0" dirty="0"/>
              <a:t>In most BP-based DES, the </a:t>
            </a:r>
            <a:r>
              <a:rPr lang="en-US" sz="2200" b="1" i="0" u="none" strike="noStrike" baseline="0" dirty="0"/>
              <a:t>polymer is co-released with the drug, leaving behind a bare platform </a:t>
            </a:r>
            <a:r>
              <a:rPr lang="en-US" sz="2200" b="0" i="0" u="none" strike="noStrike" baseline="0" dirty="0"/>
              <a:t>(or only a basecoat) that is potentially free of inflammatory stimuli triggered by permanent polymers coating first-generation DES. </a:t>
            </a:r>
          </a:p>
          <a:p>
            <a:pPr algn="l"/>
            <a:endParaRPr lang="en-US" sz="2200" b="0" i="0" u="none" strike="noStrike" baseline="0" dirty="0"/>
          </a:p>
          <a:p>
            <a:pPr algn="l"/>
            <a:r>
              <a:rPr lang="en-US" sz="2200" b="1" i="0" u="none" strike="noStrike" baseline="0" dirty="0"/>
              <a:t>Most BP coatings are composed of PLLA or polyglycolic acid (PLGA) </a:t>
            </a:r>
            <a:r>
              <a:rPr lang="en-US" sz="2200" b="0" i="0" u="none" strike="noStrike" baseline="0" dirty="0"/>
              <a:t>that are absorbed over a variable period of time.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9642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183880" cy="1051560"/>
          </a:xfrm>
        </p:spPr>
        <p:txBody>
          <a:bodyPr/>
          <a:lstStyle/>
          <a:p>
            <a:r>
              <a:rPr lang="en-IN" dirty="0"/>
              <a:t>CORONARY STENTS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D6B515-9538-4CD5-94C9-E0950492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1905000"/>
            <a:ext cx="32766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01265C-67C4-4553-B663-34588E9B6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200" b="0" i="0" u="none" strike="noStrike" baseline="0" dirty="0"/>
              <a:t>Among these devices, </a:t>
            </a:r>
            <a:r>
              <a:rPr lang="en-US" sz="2200" b="0" i="0" u="none" strike="noStrike" baseline="0" dirty="0"/>
              <a:t>the one that has received the most extensive investigation so far is </a:t>
            </a:r>
            <a:r>
              <a:rPr lang="en-US" sz="2200" b="1" i="0" u="none" strike="noStrike" baseline="0" dirty="0"/>
              <a:t>the </a:t>
            </a:r>
            <a:r>
              <a:rPr lang="en-US" sz="2200" b="1" i="0" u="none" strike="noStrike" baseline="0" dirty="0" err="1"/>
              <a:t>biolimus</a:t>
            </a:r>
            <a:r>
              <a:rPr lang="en-US" sz="2200" b="1" i="0" u="none" strike="noStrike" baseline="0" dirty="0"/>
              <a:t>-eluting bioabsorbable polymer stent (BES-BP</a:t>
            </a:r>
            <a:r>
              <a:rPr lang="en-US" sz="2200" b="0" i="0" u="none" strike="noStrike" baseline="0" dirty="0"/>
              <a:t>).</a:t>
            </a:r>
          </a:p>
          <a:p>
            <a:pPr marL="0" indent="0" algn="l">
              <a:buNone/>
            </a:pPr>
            <a:endParaRPr lang="en-US" sz="2200" b="0" i="0" u="none" strike="noStrike" baseline="0" dirty="0"/>
          </a:p>
          <a:p>
            <a:pPr algn="l"/>
            <a:r>
              <a:rPr lang="en-US" sz="2200" dirty="0"/>
              <a:t>A </a:t>
            </a:r>
            <a:r>
              <a:rPr lang="en-US" sz="2200" b="1" i="0" u="none" strike="noStrike" baseline="0" dirty="0"/>
              <a:t>new generation </a:t>
            </a:r>
            <a:r>
              <a:rPr lang="en-US" sz="2200" b="0" i="0" u="none" strike="noStrike" baseline="0" dirty="0"/>
              <a:t>of such devices which have thinner struts compared with BPBES, such as </a:t>
            </a:r>
            <a:r>
              <a:rPr lang="en-US" sz="2200" b="1" i="0" u="none" strike="noStrike" baseline="0" dirty="0"/>
              <a:t>the BP-EES Synergy stent (Boston Scientific</a:t>
            </a:r>
            <a:r>
              <a:rPr lang="en-US" sz="2200" b="0" i="0" u="none" strike="noStrike" baseline="0" dirty="0"/>
              <a:t>), </a:t>
            </a:r>
            <a:r>
              <a:rPr lang="en-US" sz="2200" b="1" i="0" u="none" strike="noStrike" baseline="0" dirty="0"/>
              <a:t>BPSES </a:t>
            </a:r>
            <a:r>
              <a:rPr lang="en-IN" sz="2200" b="1" i="0" u="none" strike="noStrike" baseline="0" dirty="0" err="1"/>
              <a:t>Orsiro</a:t>
            </a:r>
            <a:r>
              <a:rPr lang="en-IN" sz="2200" b="1" i="0" u="none" strike="noStrike" baseline="0" dirty="0"/>
              <a:t> (</a:t>
            </a:r>
            <a:r>
              <a:rPr lang="en-IN" sz="2200" b="1" i="0" u="none" strike="noStrike" baseline="0" dirty="0" err="1"/>
              <a:t>Biotronik</a:t>
            </a:r>
            <a:r>
              <a:rPr lang="en-IN" sz="2200" b="1" i="0" u="none" strike="noStrike" baseline="0" dirty="0"/>
              <a:t>), &amp;  BP-SES </a:t>
            </a:r>
            <a:r>
              <a:rPr lang="en-IN" sz="2200" b="1" i="0" u="none" strike="noStrike" baseline="0" dirty="0" err="1"/>
              <a:t>Ultimaster</a:t>
            </a:r>
            <a:r>
              <a:rPr lang="en-IN" sz="2200" b="1" i="0" u="none" strike="noStrike" baseline="0" dirty="0"/>
              <a:t> (Terumo).</a:t>
            </a:r>
            <a:endParaRPr lang="en-IN" sz="2200" b="1" dirty="0"/>
          </a:p>
        </p:txBody>
      </p:sp>
    </p:spTree>
    <p:extLst>
      <p:ext uri="{BB962C8B-B14F-4D97-AF65-F5344CB8AC3E}">
        <p14:creationId xmlns="" xmlns:p14="http://schemas.microsoft.com/office/powerpoint/2010/main" val="16235746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EEBBA1-E1E5-40E7-8987-81B4D905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4495800"/>
            <a:ext cx="914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23EC20-EB02-4D23-959B-E5CB1E4A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latin typeface="+mj-lt"/>
              </a:rPr>
              <a:t>BP-BES (Biomatrix/NOBORI) &amp; Comparisons with </a:t>
            </a:r>
            <a:r>
              <a:rPr lang="en-IN" sz="2400" b="1" i="0" u="none" strike="noStrike" baseline="0" dirty="0">
                <a:latin typeface="+mj-lt"/>
              </a:rPr>
              <a:t>First-Generation Drug-Eluting Stents</a:t>
            </a:r>
          </a:p>
          <a:p>
            <a:pPr marL="0" indent="0" algn="l">
              <a:buNone/>
            </a:pPr>
            <a:endParaRPr lang="en-IN" sz="2400" b="1" i="0" u="none" strike="noStrike" baseline="0" dirty="0">
              <a:latin typeface="+mj-lt"/>
            </a:endParaRPr>
          </a:p>
          <a:p>
            <a:pPr algn="l"/>
            <a:r>
              <a:rPr lang="en-US" sz="2000" b="0" i="0" u="none" strike="noStrike" baseline="0" dirty="0"/>
              <a:t>The BP-BES, which is manufactured as either </a:t>
            </a:r>
            <a:r>
              <a:rPr lang="en-US" sz="2000" b="1" i="0" u="none" strike="noStrike" baseline="0" dirty="0" err="1"/>
              <a:t>BioMatrix</a:t>
            </a:r>
            <a:r>
              <a:rPr lang="en-US" sz="2000" b="1" dirty="0"/>
              <a:t> </a:t>
            </a:r>
            <a:r>
              <a:rPr lang="en-US" sz="2000" b="0" i="0" u="none" strike="noStrike" baseline="0" dirty="0"/>
              <a:t>(Biosensors, Newport Beach) or </a:t>
            </a:r>
            <a:r>
              <a:rPr lang="en-US" sz="2000" b="0" i="0" u="none" strike="noStrike" baseline="0" dirty="0" err="1"/>
              <a:t>Nobori</a:t>
            </a:r>
            <a:r>
              <a:rPr lang="en-US" sz="2000" b="0" i="0" u="none" strike="noStrike" baseline="0" dirty="0"/>
              <a:t> (Terumo Clinical </a:t>
            </a:r>
            <a:r>
              <a:rPr lang="en-IN" sz="2000" b="0" i="0" u="none" strike="noStrike" baseline="0" dirty="0"/>
              <a:t>Supply, </a:t>
            </a:r>
            <a:r>
              <a:rPr lang="en-IN" sz="2000" b="0" i="0" u="none" strike="noStrike" baseline="0" dirty="0" err="1"/>
              <a:t>Kakamigahara</a:t>
            </a:r>
            <a:r>
              <a:rPr lang="en-IN" sz="2000" b="0" i="0" u="none" strike="noStrike" baseline="0" dirty="0"/>
              <a:t>, Japan), </a:t>
            </a:r>
            <a:r>
              <a:rPr lang="en-IN" sz="2000" b="1" i="0" u="none" strike="noStrike" baseline="0" dirty="0"/>
              <a:t>elutes </a:t>
            </a:r>
            <a:r>
              <a:rPr lang="en-IN" sz="2000" b="1" i="0" u="none" strike="noStrike" baseline="0" dirty="0" err="1"/>
              <a:t>biolimus</a:t>
            </a:r>
            <a:r>
              <a:rPr lang="en-IN" sz="2000" b="1" i="0" u="none" strike="noStrike" baseline="0" dirty="0"/>
              <a:t> A9 </a:t>
            </a:r>
            <a:r>
              <a:rPr lang="en-IN" sz="2000" b="0" i="0" u="none" strike="noStrike" baseline="0" dirty="0"/>
              <a:t>(concentration </a:t>
            </a:r>
            <a:r>
              <a:rPr lang="en-US" sz="2000" b="0" i="0" u="none" strike="noStrike" baseline="0" dirty="0"/>
              <a:t>15.6 </a:t>
            </a:r>
            <a:r>
              <a:rPr lang="en-US" sz="2000" b="0" i="0" u="none" strike="noStrike" baseline="0" dirty="0" err="1"/>
              <a:t>μg</a:t>
            </a:r>
            <a:r>
              <a:rPr lang="en-US" sz="2000" b="0" i="0" u="none" strike="noStrike" baseline="0" dirty="0"/>
              <a:t>/mm), a semi-synthetic rapamycin analog with similar potency but greater lipophilicity than sirolimus, </a:t>
            </a:r>
            <a:r>
              <a:rPr lang="en-US" sz="2000" b="1" i="0" u="none" strike="noStrike" baseline="0" dirty="0"/>
              <a:t>from the stainless steel S-Stent platform </a:t>
            </a:r>
            <a:r>
              <a:rPr lang="en-US" sz="2000" b="0" i="0" u="none" strike="noStrike" baseline="0" dirty="0"/>
              <a:t>(120 to 125 </a:t>
            </a:r>
            <a:r>
              <a:rPr lang="en-US" sz="2000" b="0" i="0" u="none" strike="noStrike" baseline="0" dirty="0" err="1"/>
              <a:t>μm</a:t>
            </a:r>
            <a:r>
              <a:rPr lang="en-US" sz="2000" b="0" i="0" u="none" strike="noStrike" baseline="0" dirty="0"/>
              <a:t> strut thickness). 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US" sz="2000" b="0" i="0" u="none" strike="noStrike" baseline="0" dirty="0"/>
              <a:t>The </a:t>
            </a:r>
            <a:r>
              <a:rPr lang="en-US" sz="2000" b="1" i="0" u="none" strike="noStrike" baseline="0" dirty="0"/>
              <a:t>delivery polymer is made of PLLA(</a:t>
            </a:r>
            <a:r>
              <a:rPr lang="en-US" sz="2000" b="1" i="0" u="none" strike="noStrike" baseline="0" dirty="0" err="1"/>
              <a:t>polylactic</a:t>
            </a:r>
            <a:r>
              <a:rPr lang="en-US" sz="2000" b="1" i="0" u="none" strike="noStrike" dirty="0"/>
              <a:t> </a:t>
            </a:r>
            <a:r>
              <a:rPr lang="en-US" sz="2000" b="0" i="0" u="none" strike="noStrike" dirty="0"/>
              <a:t>acid)</a:t>
            </a:r>
            <a:r>
              <a:rPr lang="en-US" sz="2000" b="0" i="0" u="none" strike="noStrike" baseline="0" dirty="0"/>
              <a:t> which is applied solely to the abluminal stent surface (11 to 20 </a:t>
            </a:r>
            <a:r>
              <a:rPr lang="en-US" sz="2000" b="0" i="0" u="none" strike="noStrike" baseline="0" dirty="0" err="1"/>
              <a:t>μm</a:t>
            </a:r>
            <a:r>
              <a:rPr lang="en-US" sz="2000" b="0" i="0" u="none" strike="noStrike" baseline="0" dirty="0"/>
              <a:t> thick), &amp;  </a:t>
            </a:r>
            <a:r>
              <a:rPr lang="en-US" sz="2000" b="1" i="0" u="none" strike="noStrike" baseline="0" dirty="0"/>
              <a:t>is metabolized via the Krebs cycle into carbon dioxide &amp; water after a 6-to-9 month period</a:t>
            </a:r>
            <a:r>
              <a:rPr lang="en-US" sz="2000" b="0" i="0" u="none" strike="noStrike" baseline="0" dirty="0"/>
              <a:t>.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20339110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BD8E2C-F579-43F9-95F8-9C563BD5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0" y="3886200"/>
            <a:ext cx="23926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1EED2B-5622-4E74-8569-D96244A02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200" dirty="0">
                <a:solidFill>
                  <a:srgbClr val="000000"/>
                </a:solidFill>
              </a:rPr>
              <a:t>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he Biomatrix BP-BES has been investigated in the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Eluted From A Durable Versus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Erodable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Stent Coating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(LEADERS) trial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in the &amp;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Biolimus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-Eluting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Stents With Biodegradable Polymer Versus Bare-Metal Stents in Acute Myocardial Infarction </a:t>
            </a:r>
            <a:r>
              <a:rPr lang="en-IN" sz="2200" b="1" i="0" u="none" strike="noStrike" baseline="0" dirty="0">
                <a:solidFill>
                  <a:srgbClr val="000000"/>
                </a:solidFill>
              </a:rPr>
              <a:t>(COMFORTABLE AMI)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 trial,</a:t>
            </a:r>
            <a:r>
              <a:rPr lang="en-IN" sz="2200" dirty="0">
                <a:solidFill>
                  <a:srgbClr val="0081AD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including a total of 2864 randomized patients.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 the LEADERS trial, 1707 “all-comer” patients (55% of whom had acute coronary syndromes) were randomized to BP-BES versus SES.</a:t>
            </a: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/>
              <a:t>BP-BES was noninferior to SES for the primary 9-month composite end point of cardiac death, MI, or TVR, &amp; demonstrated similar rates of TLR and stent thrombosis.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40566918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1FCD0-6AE1-4D8B-B96A-65FAA9D3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4038600"/>
            <a:ext cx="1828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340910-F522-4D4A-BA52-35272F70A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algn="l"/>
            <a:r>
              <a:rPr lang="en-IN" sz="2000" dirty="0">
                <a:solidFill>
                  <a:srgbClr val="000000"/>
                </a:solidFill>
              </a:rPr>
              <a:t>I</a:t>
            </a:r>
            <a:r>
              <a:rPr lang="en-IN" sz="2000" b="0" i="0" u="none" strike="noStrike" baseline="0" dirty="0">
                <a:solidFill>
                  <a:srgbClr val="000000"/>
                </a:solidFill>
              </a:rPr>
              <a:t>n a meta-analysis</a:t>
            </a:r>
            <a:r>
              <a:rPr lang="en-IN" sz="2000" dirty="0">
                <a:solidFill>
                  <a:srgbClr val="0081AD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of patient-level data from the LEADERS,</a:t>
            </a:r>
            <a:r>
              <a:rPr lang="en-US" sz="20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ISAR-TEST III,</a:t>
            </a:r>
            <a:r>
              <a:rPr lang="en-US" sz="2000" dirty="0">
                <a:solidFill>
                  <a:srgbClr val="0081AD"/>
                </a:solidFill>
              </a:rPr>
              <a:t> &amp;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ISAR TEST IV trials</a:t>
            </a:r>
            <a:r>
              <a:rPr lang="en-US" sz="20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comparing different types of BP-DES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with first-generation SES. 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At 4-year follow-up, the risk of TLR &amp; definite stent thrombosis were significantly lower with BP-DES compared to SES. </a:t>
            </a:r>
            <a:br>
              <a:rPr lang="en-US" sz="2000" b="0" i="0" u="none" strike="noStrike" baseline="0" dirty="0">
                <a:solidFill>
                  <a:srgbClr val="000000"/>
                </a:solidFill>
              </a:rPr>
            </a:b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Of note, BP-DES were associated with a significant reduction of very late stent thrombosis compared to SES, with a significant reduction also in the risk of late MI.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IN" sz="2000" b="0" i="0" u="none" strike="noStrike" baseline="0" dirty="0"/>
              <a:t>BP-BES were </a:t>
            </a:r>
            <a:r>
              <a:rPr lang="en-US" sz="2000" b="0" i="0" u="none" strike="noStrike" baseline="0" dirty="0"/>
              <a:t>also studied in the COMFORTABLE AMI trial, a prospective, multicenter trial randomly assigning 1161 patients with STEMI to either BP-BES or BMS.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15441836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8CF2D1-B93E-4AC6-9D12-BC5F61C4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3886200"/>
            <a:ext cx="2057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83632F-8272-4102-A689-A5BA7343E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600" b="1" i="0" u="none" strike="noStrike" baseline="0" dirty="0">
                <a:solidFill>
                  <a:srgbClr val="000000"/>
                </a:solidFill>
                <a:latin typeface="+mj-lt"/>
              </a:rPr>
              <a:t>BP-BES (Biomatrix/NOBORI) &amp; Comparisons with </a:t>
            </a:r>
            <a:r>
              <a:rPr lang="en-IN" sz="2600" b="1" i="0" u="none" strike="noStrike" baseline="0" dirty="0">
                <a:solidFill>
                  <a:srgbClr val="000000"/>
                </a:solidFill>
                <a:latin typeface="+mj-lt"/>
              </a:rPr>
              <a:t>Second-Generation Drug-Eluting Stents</a:t>
            </a:r>
          </a:p>
          <a:p>
            <a:pPr marL="0" indent="0" algn="l">
              <a:buNone/>
            </a:pPr>
            <a:endParaRPr lang="en-IN" sz="26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BP-BES has been compared with CoCr-EES in three randomized controlled trials (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COMPARE II, NEXT,</a:t>
            </a:r>
            <a:r>
              <a:rPr lang="en-US" sz="2000" b="1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&amp;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 BASKETPROVE II)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,</a:t>
            </a:r>
            <a:r>
              <a:rPr lang="en-US" sz="20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with Re-ZES in one randomized trial (SORT OUT VI),</a:t>
            </a:r>
            <a:r>
              <a:rPr lang="en-US" sz="20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with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PtCr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-EES in one randomized trial, (LONG DES V),</a:t>
            </a:r>
            <a:r>
              <a:rPr lang="en-US" sz="2000" dirty="0">
                <a:solidFill>
                  <a:srgbClr val="0081AD"/>
                </a:solidFill>
              </a:rPr>
              <a:t> &amp;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with ORSIRO in one randomized trial (SORT OUT VII).</a:t>
            </a:r>
          </a:p>
          <a:p>
            <a:pPr algn="l"/>
            <a:endParaRPr lang="en-US" sz="2000" dirty="0">
              <a:solidFill>
                <a:srgbClr val="0081AD"/>
              </a:solidFill>
            </a:endParaRP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COMPARE II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was a prospective, multicenter, controlled, randomized trial comparing BP-BES with CoCr-EES in 2707 all-comer patients.</a:t>
            </a:r>
          </a:p>
          <a:p>
            <a:pPr algn="l"/>
            <a:endParaRPr lang="en-US" sz="2000" dirty="0">
              <a:solidFill>
                <a:srgbClr val="0081AD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At 1-year follow-up, BP-BES was shown to be noninferior to CoCr-EES for the primary end point of cardiac death, MI, or TVR (5.2% with BP-BES vs. 4.8% with CoCr-EES,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0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NI &lt;.0001). 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16934911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90F232-252A-4866-AD23-58DC2089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3962400"/>
            <a:ext cx="1295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F4E903-C4CD-440F-BED9-ADAED80A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JansonText-Roman"/>
              </a:rPr>
              <a:t>There was no significant difference between the two devices in the rates of the individual components of the primary end point, with similar rates of stent thrombosis (0.4% vs. 0.7%, respectively;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JansonText-Italic"/>
              </a:rPr>
              <a:t>P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JansonText-Roman"/>
              </a:rPr>
              <a:t>= .37).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JansonText-Roman"/>
              </a:rPr>
              <a:t>Similar results were apparent at 5-year follow-up.</a:t>
            </a:r>
            <a:endParaRPr lang="en-US" sz="2400" dirty="0">
              <a:solidFill>
                <a:srgbClr val="0081AD"/>
              </a:solidFill>
              <a:latin typeface="JansonText-Roman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JansonText-Roman"/>
              </a:rPr>
              <a:t>NEXT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JansonText-Roman"/>
              </a:rPr>
              <a:t> was a controlled, multicenter, noninferiority trial randomly assigning 3235 patients to either BP-BES or CoCr-EES.</a:t>
            </a:r>
            <a:endParaRPr lang="en-US" sz="2400" dirty="0">
              <a:solidFill>
                <a:srgbClr val="0081AD"/>
              </a:solidFill>
              <a:latin typeface="JansonText-Roman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JansonText-Roman"/>
              </a:rPr>
              <a:t>At 1-year follow-up, BP-BES was noninferior compared to CoCr-EES for the primary end point of TLR (4.2% with BES vs. 4.2% with CoCr-EES,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JansonText-Italic"/>
              </a:rPr>
              <a:t>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JansonText-Roman"/>
              </a:rPr>
              <a:t>NI &lt; .0001).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JansonText-Roman"/>
              </a:rPr>
              <a:t>Episodes of stent thrombosis were rare in both groups,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JansonText-Roman"/>
              </a:rPr>
              <a:t>    but they were numerically higher with BP-BES.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8993800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5B6068-F26F-405F-BDA4-1C256858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3962400"/>
            <a:ext cx="21336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055846-BFAF-4DDD-BA90-7975D6F66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/>
          </a:bodyPr>
          <a:lstStyle/>
          <a:p>
            <a:pPr algn="l"/>
            <a:r>
              <a:rPr lang="en-US" sz="2200" b="0" i="0" u="none" strike="noStrike" baseline="0" dirty="0"/>
              <a:t>Data from COMPARE II &amp; NEXT trials have recently been pooled in an individual patient data meta-analysis including 5942 patients </a:t>
            </a:r>
            <a:r>
              <a:rPr lang="en-US" sz="2200" dirty="0"/>
              <a:t>&amp; </a:t>
            </a:r>
            <a:r>
              <a:rPr lang="en-US" sz="2200" b="0" i="0" u="none" strike="noStrike" baseline="0" dirty="0"/>
              <a:t>showing similar rates of death, TLR, &amp; stent thrombosis, but higher rates of target-vessel MI with BP-BES versus </a:t>
            </a:r>
            <a:r>
              <a:rPr lang="en-IN" sz="2200" b="0" i="0" u="none" strike="noStrike" baseline="0" dirty="0"/>
              <a:t>CoCr-EES.</a:t>
            </a:r>
          </a:p>
          <a:p>
            <a:pPr algn="l"/>
            <a:endParaRPr lang="en-IN" sz="2200" b="0" i="0" u="none" strike="noStrike" baseline="0" dirty="0"/>
          </a:p>
          <a:p>
            <a:pPr algn="l"/>
            <a:r>
              <a:rPr lang="en-US" sz="2200" b="1" i="0" u="none" strike="noStrike" baseline="0" dirty="0">
                <a:solidFill>
                  <a:srgbClr val="000000"/>
                </a:solidFill>
              </a:rPr>
              <a:t>SORT OUT VI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was an open-label, multicenter, noninferiority randomized trial comparing BP-BES versus Re-ZES in 1502 patients. 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At 1-year follow-up, no significant difference was apparent between the two stents for the composite primary end point of cardiac death, MI, or TLR (5.0% vs. 5.3%, 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NI = .004).</a:t>
            </a:r>
          </a:p>
          <a:p>
            <a:pPr algn="l"/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Similar results were apparent at 3-year follow-up.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27095793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69FFD-6BA0-4003-9689-DEEE36E5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4192524"/>
            <a:ext cx="39928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930EE9-EA43-43A5-9B07-049837530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381000"/>
            <a:ext cx="8183880" cy="5641848"/>
          </a:xfrm>
        </p:spPr>
        <p:txBody>
          <a:bodyPr>
            <a:normAutofit lnSpcReduction="10000"/>
          </a:bodyPr>
          <a:lstStyle/>
          <a:p>
            <a:pPr algn="l"/>
            <a:r>
              <a:rPr lang="en-IN" sz="2600" b="1" i="0" u="none" strike="noStrike" baseline="0" dirty="0">
                <a:solidFill>
                  <a:srgbClr val="000000"/>
                </a:solidFill>
                <a:latin typeface="+mj-lt"/>
              </a:rPr>
              <a:t>Novel BP-BASED Drug-Eluting Stents: </a:t>
            </a:r>
            <a:r>
              <a:rPr lang="en-IN" sz="2600" b="1" i="0" u="none" strike="noStrike" baseline="0" dirty="0" err="1">
                <a:solidFill>
                  <a:srgbClr val="000000"/>
                </a:solidFill>
                <a:latin typeface="+mj-lt"/>
              </a:rPr>
              <a:t>Orsiro</a:t>
            </a:r>
            <a:r>
              <a:rPr lang="en-IN" sz="2600" b="1" dirty="0">
                <a:solidFill>
                  <a:srgbClr val="000000"/>
                </a:solidFill>
                <a:latin typeface="+mj-lt"/>
              </a:rPr>
              <a:t> &amp;</a:t>
            </a:r>
            <a:r>
              <a:rPr lang="en-IN" sz="2600" b="1" i="0" u="none" strike="noStrike" baseline="0" dirty="0">
                <a:solidFill>
                  <a:srgbClr val="000000"/>
                </a:solidFill>
                <a:latin typeface="+mj-lt"/>
              </a:rPr>
              <a:t> Synergy</a:t>
            </a:r>
          </a:p>
          <a:p>
            <a:pPr algn="l"/>
            <a:endParaRPr lang="en-IN" sz="26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2200" b="0" i="1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is a novel bioabsorbable polymer-based DES releasing sirolimus from biodegradable poly-l lactic acid polymer, which completely degrades during a period of 12 to 24 months.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The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metallic stent platform consists of ultrathin (60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μm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)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cobalt-chromium struts covered with an amorphous silicon carbide layer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The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passive coating seals the stent surface and reduces interaction between the metal stent &amp; the surrounding tissue by acting as a diffusion barrier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5326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69FDE-D7AB-40FE-90D9-25525298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4192524"/>
            <a:ext cx="20574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8AC844-79ED-4DAF-8A11-166559529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algn="l"/>
            <a:r>
              <a:rPr lang="en-US" sz="2200" b="1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 has been compared with CoCr-EES in four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randomized controlled trials (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BIOFLOW II,</a:t>
            </a:r>
            <a:r>
              <a:rPr lang="en-US" sz="2200" b="1" dirty="0">
                <a:solidFill>
                  <a:srgbClr val="0081AD"/>
                </a:solidFill>
              </a:rPr>
              <a:t>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BIOSCIENCE,</a:t>
            </a:r>
            <a:r>
              <a:rPr lang="en-US" sz="2200" b="1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PRISON IV,</a:t>
            </a:r>
            <a:r>
              <a:rPr lang="en-US" sz="2200" b="1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</a:rPr>
              <a:t>&amp;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 BIOFLOW V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),</a:t>
            </a:r>
            <a:r>
              <a:rPr lang="en-US" sz="22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with Re-ZES &amp; Synergy in the BIORESORT trial,</a:t>
            </a:r>
            <a:r>
              <a:rPr lang="en-US" sz="2200" b="0" i="0" u="none" strike="noStrike" baseline="0" dirty="0">
                <a:solidFill>
                  <a:srgbClr val="0081AD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with Re-ZES in the ORIENT trial,</a:t>
            </a:r>
            <a:r>
              <a:rPr lang="en-US" sz="2200" dirty="0">
                <a:solidFill>
                  <a:srgbClr val="0081AD"/>
                </a:solidFill>
              </a:rPr>
              <a:t> &amp;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with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Nobori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in the SORT OUT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VII trial.</a:t>
            </a:r>
          </a:p>
          <a:p>
            <a:pPr algn="l"/>
            <a:endParaRPr lang="en-IN" sz="2200" dirty="0"/>
          </a:p>
          <a:p>
            <a:pPr algn="l"/>
            <a:r>
              <a:rPr lang="en-IN" sz="2200" b="0" i="0" u="none" strike="noStrike" baseline="0" dirty="0">
                <a:solidFill>
                  <a:srgbClr val="000000"/>
                </a:solidFill>
              </a:rPr>
              <a:t>In the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large-scale BIOSCIENCE trial, 2119 patients with few exclusion criteria were randomly allocated to receive either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or CoCr-EES.</a:t>
            </a:r>
          </a:p>
          <a:p>
            <a:pPr algn="l"/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At 1-year follow-up, TLF was 6.5% with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dirty="0">
                <a:solidFill>
                  <a:srgbClr val="000000"/>
                </a:solidFill>
              </a:rPr>
              <a:t> &amp;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6.6% with CoCr-EES (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NI &lt; .0004), with stent thrombosis rates of 0.9% versus 0.4% (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= .16).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29250595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824A76-CD47-4E18-AC1C-A2618D7A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4192524"/>
            <a:ext cx="1600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255182-8DE1-4E2E-A027-EAD7DFE0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algn="l"/>
            <a:r>
              <a:rPr lang="en-US" sz="2200" b="1" i="0" u="none" strike="noStrike" baseline="0" dirty="0">
                <a:solidFill>
                  <a:srgbClr val="000000"/>
                </a:solidFill>
              </a:rPr>
              <a:t>PRISON IV was a multicenter, noninferiority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randomized trial in which 330 patients with successful recanalization of chronic total occlusion (CTO) were assigned to either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or CoCr-EES.</a:t>
            </a:r>
          </a:p>
          <a:p>
            <a:pPr algn="l"/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The primary noninferiority end point, in-segment late lumen loss, was not met for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versus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CoCr-EES (0.13 ± 0.63 mm vs. 0.02 ± 0.47 mm; </a:t>
            </a:r>
            <a:r>
              <a:rPr lang="en-IN" sz="2200" b="0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NI &lt; .11).</a:t>
            </a:r>
          </a:p>
          <a:p>
            <a:pPr algn="l"/>
            <a:endParaRPr lang="en-IN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 addition, the incidence of in-segment binary restenosis was </a:t>
            </a:r>
            <a:r>
              <a:rPr lang="en-US" sz="2200" b="0" i="0" u="none" strike="noStrike" baseline="0" dirty="0"/>
              <a:t>significantly higher with </a:t>
            </a:r>
            <a:r>
              <a:rPr lang="en-US" sz="2200" b="0" i="0" u="none" strike="noStrike" baseline="0" dirty="0" err="1"/>
              <a:t>Orsiro</a:t>
            </a:r>
            <a:r>
              <a:rPr lang="en-US" sz="2200" b="0" i="0" u="none" strike="noStrike" baseline="0" dirty="0"/>
              <a:t> versus CoCr-EES.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53403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ED298A-EF66-4624-8070-854731086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457200"/>
            <a:ext cx="8185150" cy="530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000" b="1" dirty="0"/>
              <a:t>Classification</a:t>
            </a:r>
          </a:p>
          <a:p>
            <a:pPr marL="457200" indent="-457200">
              <a:buNone/>
            </a:pPr>
            <a:r>
              <a:rPr lang="en-IN" sz="2400" dirty="0"/>
              <a:t>Coronary stents may be classified based on </a:t>
            </a:r>
          </a:p>
          <a:p>
            <a:pPr marL="457200" indent="-457200">
              <a:buNone/>
            </a:pPr>
            <a:endParaRPr lang="en-IN" sz="2400" dirty="0"/>
          </a:p>
          <a:p>
            <a:pPr marL="457200" indent="-457200">
              <a:buFont typeface="+mj-lt"/>
              <a:buAutoNum type="arabicPeriod"/>
            </a:pPr>
            <a:r>
              <a:rPr lang="en-IN" sz="2400" b="1" dirty="0"/>
              <a:t>composition</a:t>
            </a:r>
            <a:r>
              <a:rPr lang="en-IN" sz="2400" dirty="0"/>
              <a:t>(</a:t>
            </a:r>
            <a:r>
              <a:rPr lang="en-IN" sz="2400" dirty="0" err="1"/>
              <a:t>e.g:metallic</a:t>
            </a:r>
            <a:r>
              <a:rPr lang="en-IN" sz="2400" dirty="0"/>
              <a:t> or polymeric),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b="1" dirty="0"/>
              <a:t>configuration</a:t>
            </a:r>
            <a:r>
              <a:rPr lang="en-IN" sz="2400" dirty="0"/>
              <a:t>(</a:t>
            </a:r>
            <a:r>
              <a:rPr lang="en-IN" sz="2400" dirty="0" err="1"/>
              <a:t>e.g</a:t>
            </a:r>
            <a:r>
              <a:rPr lang="en-IN" sz="2400" dirty="0"/>
              <a:t>: slotted tube or coiled wire),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b="1" dirty="0" err="1"/>
              <a:t>bioabsorption</a:t>
            </a:r>
            <a:r>
              <a:rPr lang="en-IN" sz="2400" dirty="0"/>
              <a:t> (either inert [biostable or durable]or degradable [bioabsorbable]),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b="1" dirty="0"/>
              <a:t>coatings </a:t>
            </a:r>
            <a:r>
              <a:rPr lang="en-IN" sz="2400" dirty="0"/>
              <a:t>(either none, passive[such as heparin or polytetrafluoroethylene {PTFE}], or bioactive [such as those eluting rapamycin or </a:t>
            </a:r>
            <a:r>
              <a:rPr lang="en-IN" sz="2400" dirty="0" err="1"/>
              <a:t>paclitaxel</a:t>
            </a:r>
            <a:r>
              <a:rPr lang="en-IN" sz="2400" dirty="0"/>
              <a:t>])          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b="1" dirty="0"/>
              <a:t>mode of implantation </a:t>
            </a:r>
            <a:r>
              <a:rPr lang="en-IN" sz="2400" dirty="0"/>
              <a:t>(e.g., self-expanding or balloon-expandable)</a:t>
            </a:r>
          </a:p>
        </p:txBody>
      </p:sp>
    </p:spTree>
    <p:extLst>
      <p:ext uri="{BB962C8B-B14F-4D97-AF65-F5344CB8AC3E}">
        <p14:creationId xmlns="" xmlns:p14="http://schemas.microsoft.com/office/powerpoint/2010/main" val="1517767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56CC5-7226-42B9-8AB2-86F0F4CC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2903220"/>
            <a:ext cx="2819400" cy="105156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7959C9-A80B-4267-B36D-4DC3BC66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algn="l"/>
            <a:r>
              <a:rPr lang="en-US" sz="2200" b="1" i="0" u="none" strike="noStrike" baseline="0" dirty="0">
                <a:solidFill>
                  <a:srgbClr val="000000"/>
                </a:solidFill>
              </a:rPr>
              <a:t>ORIENT i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s a small trial randomizing 372 patients with noncomplex coronary artery disease to either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or Re-ZES.</a:t>
            </a:r>
          </a:p>
          <a:p>
            <a:pPr algn="l"/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At 9-month follow-up,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was noninferior to Re-ZES for the primary end point of in-stent late lumen loss (0.06 mm with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vs. 0.12 with Re-ZES, 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NI &lt; .001).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However, percent diameter stenosis was significantly lower with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compared with Re-ZES (15% vs. 20%, 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= .002).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3083341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355991-174D-4A71-BA78-44611C1D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5029200"/>
            <a:ext cx="147828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DB9342-8BF9-419D-A9AA-B2746C9A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08448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200" b="1" i="0" u="none" strike="noStrike" baseline="0" dirty="0" smtClean="0"/>
              <a:t>SYNERGY STENT</a:t>
            </a:r>
          </a:p>
          <a:p>
            <a:pPr algn="l"/>
            <a:endParaRPr lang="en-US" sz="2200" dirty="0" smtClean="0"/>
          </a:p>
          <a:p>
            <a:pPr algn="l"/>
            <a:r>
              <a:rPr lang="en-US" sz="2200" b="0" i="0" u="none" strike="noStrike" baseline="0" dirty="0" smtClean="0"/>
              <a:t>The </a:t>
            </a:r>
            <a:r>
              <a:rPr lang="en-US" sz="2200" b="1" i="0" u="none" strike="noStrike" baseline="0" dirty="0" err="1"/>
              <a:t>PtCr</a:t>
            </a:r>
            <a:r>
              <a:rPr lang="en-US" sz="2200" b="1" i="0" u="none" strike="noStrike" baseline="0" dirty="0"/>
              <a:t> PLGA-based </a:t>
            </a:r>
            <a:r>
              <a:rPr lang="en-US" sz="2200" b="1" i="0" u="none" strike="noStrike" baseline="0" dirty="0" err="1"/>
              <a:t>everolimus</a:t>
            </a:r>
            <a:r>
              <a:rPr lang="en-US" sz="2200" b="1" i="0" u="none" strike="noStrike" baseline="0" dirty="0"/>
              <a:t>-eluting Synergy stent </a:t>
            </a:r>
            <a:r>
              <a:rPr lang="en-US" sz="2200" b="0" i="0" u="none" strike="noStrike" baseline="0" dirty="0"/>
              <a:t>(Boston Scientific Corporation) is characterized by very thin struts (74 </a:t>
            </a:r>
            <a:r>
              <a:rPr lang="en-US" sz="2200" b="0" i="0" u="none" strike="noStrike" baseline="0" dirty="0" err="1"/>
              <a:t>μm</a:t>
            </a:r>
            <a:r>
              <a:rPr lang="en-US" sz="2200" b="0" i="0" u="none" strike="noStrike" baseline="0" dirty="0"/>
              <a:t>) &amp; a 4 </a:t>
            </a:r>
            <a:r>
              <a:rPr lang="en-US" sz="2200" b="0" i="0" u="none" strike="noStrike" baseline="0" dirty="0" err="1"/>
              <a:t>μm</a:t>
            </a:r>
            <a:r>
              <a:rPr lang="en-US" sz="2200" b="0" i="0" u="none" strike="noStrike" baseline="0" dirty="0"/>
              <a:t> thick abluminal coating of PLGA polymer which is completely absorbed within 4 months. </a:t>
            </a:r>
          </a:p>
          <a:p>
            <a:pPr marL="0" indent="0" algn="l">
              <a:buNone/>
            </a:pPr>
            <a:endParaRPr lang="en-US" sz="2200" b="0" i="0" u="none" strike="noStrike" baseline="0" dirty="0"/>
          </a:p>
          <a:p>
            <a:pPr algn="l"/>
            <a:r>
              <a:rPr lang="en-US" sz="2200" b="0" i="0" u="none" strike="noStrike" baseline="0" dirty="0"/>
              <a:t>In the Noninferiority Trial to Assess the Safety </a:t>
            </a:r>
            <a:r>
              <a:rPr lang="en-US" sz="2200" dirty="0"/>
              <a:t>&amp; </a:t>
            </a:r>
            <a:r>
              <a:rPr lang="en-US" sz="2200" b="0" i="0" u="none" strike="noStrike" baseline="0" dirty="0"/>
              <a:t>Performance of the Evolution Coronary Stent </a:t>
            </a:r>
            <a:r>
              <a:rPr lang="en-US" sz="2200" b="1" i="0" u="none" strike="noStrike" baseline="0" dirty="0"/>
              <a:t>(EVOLVE) trial, </a:t>
            </a:r>
            <a:r>
              <a:rPr lang="en-US" sz="2200" b="0" i="0" u="none" strike="noStrike" baseline="0" dirty="0"/>
              <a:t>in which 291 patients were randomized, this stent (at both full- and half-concentration doses of </a:t>
            </a:r>
            <a:r>
              <a:rPr lang="en-US" sz="2200" b="0" i="0" u="none" strike="noStrike" baseline="0" dirty="0" err="1"/>
              <a:t>everolimus</a:t>
            </a:r>
            <a:r>
              <a:rPr lang="en-US" sz="2200" b="0" i="0" u="none" strike="noStrike" baseline="0" dirty="0"/>
              <a:t>) was shown to be noninferior to durable polymer </a:t>
            </a:r>
            <a:r>
              <a:rPr lang="en-US" sz="2200" b="0" i="0" u="none" strike="noStrike" baseline="0" dirty="0" err="1"/>
              <a:t>PtCr</a:t>
            </a:r>
            <a:r>
              <a:rPr lang="en-US" sz="2200" b="0" i="0" u="none" strike="noStrike" baseline="0" dirty="0"/>
              <a:t>-EES for the primary end point of angiographic late lumen loss (mean 0.10, 0.13, and 0.15 mm, respectively).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4510835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A1AA62-B519-4DA1-8F24-3006DE9E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0" y="3416105"/>
            <a:ext cx="1295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565C1A-78D5-4923-8BB7-B008328A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Autofit/>
          </a:bodyPr>
          <a:lstStyle/>
          <a:p>
            <a:pPr algn="l"/>
            <a:endParaRPr lang="en-US" sz="2200" b="0" i="0" u="none" strike="noStrike" baseline="0" dirty="0" smtClean="0">
              <a:solidFill>
                <a:srgbClr val="000000"/>
              </a:solidFill>
            </a:endParaRPr>
          </a:p>
          <a:p>
            <a:pPr algn="l"/>
            <a:endParaRPr lang="en-US" sz="2200" dirty="0" smtClean="0">
              <a:solidFill>
                <a:srgbClr val="000000"/>
              </a:solidFill>
            </a:endParaRPr>
          </a:p>
          <a:p>
            <a:pPr algn="l"/>
            <a:endParaRPr lang="en-US" sz="2200" b="0" i="0" u="none" strike="noStrike" baseline="0" dirty="0" smtClean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 smtClean="0">
                <a:solidFill>
                  <a:srgbClr val="000000"/>
                </a:solidFill>
              </a:rPr>
              <a:t>The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BIORESORT trial was a multicenter, assessor- and patient-blinded, three-arm, noninferiority trial randomizing 1:1:1 3514 patients to either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Synergy, or Re-ZES</a:t>
            </a:r>
            <a:r>
              <a:rPr lang="en-US" sz="2200" b="0" i="0" u="none" strike="noStrike" baseline="0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sz="2200" dirty="0">
              <a:solidFill>
                <a:srgbClr val="0081AD"/>
              </a:solidFill>
            </a:endParaRP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Noninferiority of both Synergy and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Orsiro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compared with Re-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ZES was achieved</a:t>
            </a:r>
            <a:r>
              <a:rPr lang="en-IN" sz="2200" b="0" i="0" u="none" strike="noStrike" baseline="0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IN" sz="2200" dirty="0" smtClean="0">
              <a:solidFill>
                <a:srgbClr val="000000"/>
              </a:solidFill>
            </a:endParaRPr>
          </a:p>
          <a:p>
            <a:pPr algn="l">
              <a:buNone/>
            </a:pPr>
            <a:r>
              <a:rPr lang="en-IN" sz="2200" b="0" i="0" u="none" strike="noStrike" baseline="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81A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4965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A3ED1-1C48-4913-8F54-E59983CD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3886200"/>
            <a:ext cx="28194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BE639A-0CC5-4051-811F-A4ABF2862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08448"/>
          </a:xfrm>
        </p:spPr>
        <p:txBody>
          <a:bodyPr>
            <a:normAutofit fontScale="92500" lnSpcReduction="10000"/>
          </a:bodyPr>
          <a:lstStyle/>
          <a:p>
            <a:r>
              <a:rPr lang="en-IN" sz="2200" dirty="0" smtClean="0">
                <a:solidFill>
                  <a:srgbClr val="000000"/>
                </a:solidFill>
              </a:rPr>
              <a:t>SENIOR was a </a:t>
            </a:r>
            <a:r>
              <a:rPr lang="en-US" sz="2200" dirty="0" smtClean="0">
                <a:solidFill>
                  <a:srgbClr val="000000"/>
                </a:solidFill>
              </a:rPr>
              <a:t>multicenter, single blind trial randomizing 1200 patients aged 75 years or older to either Synergy or a similar thin-strut BMS(Omega or Rebel, Boston Scientific).</a:t>
            </a:r>
            <a:endParaRPr lang="en-US" sz="2200" b="0" i="0" u="none" strike="noStrike" baseline="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200" b="0" i="0" u="none" strike="noStrike" baseline="0" dirty="0" smtClean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 smtClean="0">
                <a:solidFill>
                  <a:srgbClr val="000000"/>
                </a:solidFill>
              </a:rPr>
              <a:t>The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duration of DAPT was recommended according to patient clinical presentation : 1 month in stable patients and 6 months in unstable patients.</a:t>
            </a:r>
          </a:p>
          <a:p>
            <a:pPr algn="l"/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At 1 year, the primary end point of the study, a composite of all-cause death, MI, stroke, or ischemia-driven TLR, occurred in 12% of patients treated with Synergy &amp; 16% of patients treated with BMS (RR = 0.71, 95% CI 0.52 to 0.94; </a:t>
            </a:r>
            <a:r>
              <a:rPr lang="en-US" sz="22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= .02).</a:t>
            </a:r>
          </a:p>
          <a:p>
            <a:pPr marL="0" indent="0" algn="l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Bleeding complications &amp; stent thrombosis at 1 year were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infrequent in both groups.</a:t>
            </a:r>
            <a:endParaRPr lang="en-IN" sz="22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12488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41C98F-C783-49EA-8178-765869E2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4192524"/>
            <a:ext cx="12192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2394DE-5091-49B0-B620-C5B924F64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The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Yukon Choice PC SES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has been studied in the ISAR TEST III and IV trials, &amp; has been demonstrated to be noninferior to either CoCr-EES or SES for the composite end point of cardiac death, target-vessel MI, or TLR.</a:t>
            </a:r>
          </a:p>
          <a:p>
            <a:pPr algn="l"/>
            <a:endParaRPr lang="en-US" sz="220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Finally, in the recently reported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CENTURI II trial, 1123 patients were randomly allocated to either CoCr-EES or the </a:t>
            </a:r>
            <a:r>
              <a:rPr lang="en-US" sz="2200" b="1" i="0" u="none" strike="noStrike" baseline="0" dirty="0" err="1">
                <a:solidFill>
                  <a:srgbClr val="000000"/>
                </a:solidFill>
              </a:rPr>
              <a:t>Ultimaster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 stent, a BP-based SES.</a:t>
            </a:r>
          </a:p>
          <a:p>
            <a:pPr algn="l"/>
            <a:endParaRPr lang="en-US" sz="2200" b="0" i="0" u="none" strike="noStrike" baseline="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At 9 months, the primary end point, a composite of cardiac death, target-vessel MI, and TLR did not significantly differ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between the two stents.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33485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4-25 at 11.04.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"/>
            <a:ext cx="83058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165D4-AB3D-4E17-9FCA-864EDD9B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447800"/>
          </a:xfrm>
        </p:spPr>
        <p:txBody>
          <a:bodyPr>
            <a:normAutofit fontScale="90000"/>
          </a:bodyPr>
          <a:lstStyle/>
          <a:p>
            <a:r>
              <a:rPr lang="en-IN" sz="3600" b="1" i="0" u="none" strike="noStrike" baseline="0" dirty="0"/>
              <a:t>POLYMER-FREE DRUG-ELUTING STENTS</a:t>
            </a:r>
            <a:r>
              <a:rPr lang="en-IN" sz="3600" b="1" i="0" u="none" strike="noStrike" baseline="0" dirty="0">
                <a:latin typeface="HelveticaNeue-BoldCond"/>
              </a:rPr>
              <a:t/>
            </a:r>
            <a:br>
              <a:rPr lang="en-IN" sz="3600" b="1" i="0" u="none" strike="noStrike" baseline="0" dirty="0">
                <a:latin typeface="HelveticaNeue-BoldCond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0F583C-09AF-4A4A-9411-5E4A2B48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>
            <a:normAutofit fontScale="92500"/>
          </a:bodyPr>
          <a:lstStyle/>
          <a:p>
            <a:pPr algn="l"/>
            <a:r>
              <a:rPr lang="en-US" sz="2200" b="0" i="0" u="none" strike="noStrike" baseline="0" dirty="0"/>
              <a:t>Polymer-free DES feature the attractive combination of antiproliferative drug elution without a polymer coating.</a:t>
            </a:r>
          </a:p>
          <a:p>
            <a:pPr algn="l"/>
            <a:endParaRPr lang="en-US" sz="2200" b="0" i="0" u="none" strike="noStrike" baseline="0" dirty="0"/>
          </a:p>
          <a:p>
            <a:pPr algn="l"/>
            <a:r>
              <a:rPr lang="en-US" sz="2200" b="1" i="0" u="none" strike="noStrike" baseline="0" dirty="0"/>
              <a:t>Polymer-free</a:t>
            </a:r>
            <a:r>
              <a:rPr lang="en-US" sz="2200" b="1" dirty="0"/>
              <a:t> </a:t>
            </a:r>
            <a:r>
              <a:rPr lang="en-US" sz="2200" b="1" i="0" u="none" strike="noStrike" baseline="0" dirty="0"/>
              <a:t>elution mechanisms include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U</a:t>
            </a:r>
            <a:r>
              <a:rPr lang="en-US" sz="2200" b="0" i="0" u="none" strike="noStrike" baseline="0" dirty="0"/>
              <a:t>se of a nonpolymeric coating </a:t>
            </a:r>
            <a:r>
              <a:rPr lang="en-IN" sz="2200" b="0" i="0" u="none" strike="noStrike" baseline="0" dirty="0"/>
              <a:t>intermediate,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N" sz="2200" b="0" i="0" u="none" strike="noStrike" baseline="0" dirty="0"/>
              <a:t>surface modification techniques to adhere the drug </a:t>
            </a:r>
            <a:r>
              <a:rPr lang="en-US" sz="2200" b="0" i="0" u="none" strike="noStrike" baseline="0" dirty="0"/>
              <a:t>onto the stent, with or without covalent bonding or chemical precipitation,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u="none" strike="noStrike" baseline="0" dirty="0"/>
              <a:t>use of reservoirs (grooves or wells) within the stent struts, &amp; filling the inside of a hollow stent with drug which can diffuse out through holes drilled in the struts.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8497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4-25 at 09.59.31 (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F49E2-E2C1-4CD1-85FA-D7B425CB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0" y="3666744"/>
            <a:ext cx="1828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C66282-6626-4496-BDAE-F10ED4279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474080"/>
            <a:ext cx="8183880" cy="5240919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C</a:t>
            </a:r>
            <a:r>
              <a:rPr lang="en-US" sz="2200" b="0" i="0" u="none" strike="noStrike" baseline="0" dirty="0"/>
              <a:t>linical studies with these devices have been of limited size, have been underpowered for clinical end points, &amp; have reported conflicting results.</a:t>
            </a:r>
          </a:p>
          <a:p>
            <a:pPr algn="l"/>
            <a:endParaRPr lang="en-US" sz="2200" b="0" i="0" u="none" strike="noStrike" baseline="0" dirty="0"/>
          </a:p>
          <a:p>
            <a:pPr algn="l"/>
            <a:r>
              <a:rPr lang="en-US" sz="2200" dirty="0">
                <a:solidFill>
                  <a:srgbClr val="000000"/>
                </a:solidFill>
              </a:rPr>
              <a:t>A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meta-analysis including eight randomized controlled trials with 6178 patients comparing pooled polymer-free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DES versus SES, PES, or Re-ZES was recently reported.</a:t>
            </a:r>
          </a:p>
          <a:p>
            <a:pPr algn="l"/>
            <a:endParaRPr lang="en-US" sz="2200" b="0" i="0" u="none" strike="noStrike" baseline="0" dirty="0">
              <a:solidFill>
                <a:srgbClr val="0081AD"/>
              </a:solidFill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000000"/>
                </a:solidFill>
              </a:rPr>
              <a:t>In that meta-analysis, polymer-free DES appeared safe &amp; effective, but did not provide any advantages compared to the other </a:t>
            </a:r>
            <a:r>
              <a:rPr lang="en-IN" sz="2200" b="0" i="0" u="none" strike="noStrike" baseline="0" dirty="0">
                <a:solidFill>
                  <a:srgbClr val="000000"/>
                </a:solidFill>
              </a:rPr>
              <a:t>permanent polymer-based DES.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4898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73D625-224C-4D62-B12B-D25BAA99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0" y="3962400"/>
            <a:ext cx="1828800" cy="10515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31BEBF-904B-4C64-A4E6-BBDEDDA08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baseline="0" dirty="0" err="1">
                <a:solidFill>
                  <a:srgbClr val="000000"/>
                </a:solidFill>
              </a:rPr>
              <a:t>Biofreedom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 stent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, a polymer-free and carrier-free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drug coated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stent which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elutes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the highly lipophilic </a:t>
            </a:r>
            <a:r>
              <a:rPr lang="en-US" sz="2000" b="1" i="0" u="none" strike="noStrike" baseline="0" dirty="0" err="1">
                <a:solidFill>
                  <a:srgbClr val="000000"/>
                </a:solidFill>
              </a:rPr>
              <a:t>biolimus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in the vessel wall over a 1-month period.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In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the BIOFREEDOM FIM trial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000" b="1" i="0" u="none" strike="noStrike" baseline="0" dirty="0" err="1">
                <a:solidFill>
                  <a:srgbClr val="000000"/>
                </a:solidFill>
              </a:rPr>
              <a:t>Biofreedom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 was shown to be noninferior to PES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for the primary end point of 1-year late lumen loss, showing safety and efficacy at 5-year follow-up, and prompting the investigation of this device in large- scale clinical trials.</a:t>
            </a:r>
          </a:p>
          <a:p>
            <a:pPr algn="l"/>
            <a:endParaRPr lang="en-US" sz="2000" dirty="0">
              <a:solidFill>
                <a:srgbClr val="0081AD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In the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LEADERS FREE trial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, randomizing 2466 patients at high bleeding risk to either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Biofreedom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or the BMS 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Gazzelle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(both Biosensors, Europe) followed by 1-month DAPT, </a:t>
            </a:r>
            <a:r>
              <a:rPr lang="en-US" sz="2000" b="1" i="0" u="none" strike="noStrike" baseline="0" dirty="0" err="1">
                <a:solidFill>
                  <a:srgbClr val="000000"/>
                </a:solidFill>
              </a:rPr>
              <a:t>Biofreedom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 was superior to the BMS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for the primary end point of cardiac death, MI, or stent thrombosis.</a:t>
            </a:r>
            <a:endParaRPr lang="en-US" sz="2000" dirty="0">
              <a:solidFill>
                <a:srgbClr val="0081AD"/>
              </a:solidFill>
            </a:endParaRPr>
          </a:p>
          <a:p>
            <a:pPr algn="l"/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18845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1331</TotalTime>
  <Words>7663</Words>
  <Application>Microsoft Office PowerPoint</Application>
  <PresentationFormat>On-screen Show (4:3)</PresentationFormat>
  <Paragraphs>527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Aspect</vt:lpstr>
      <vt:lpstr>C0RONARY STENTS    </vt:lpstr>
      <vt:lpstr>Introduction</vt:lpstr>
      <vt:lpstr>BARE-METAL STENT OVERVIEW</vt:lpstr>
      <vt:lpstr>Slide 4</vt:lpstr>
      <vt:lpstr>Slide 5</vt:lpstr>
      <vt:lpstr>Slide 6</vt:lpstr>
      <vt:lpstr>Slide 7</vt:lpstr>
      <vt:lpstr>CORONARY STENTS</vt:lpstr>
      <vt:lpstr>Slide 9</vt:lpstr>
      <vt:lpstr>Slide 10</vt:lpstr>
      <vt:lpstr>STENT DESIGN</vt:lpstr>
      <vt:lpstr>Composition</vt:lpstr>
      <vt:lpstr>Slide 13</vt:lpstr>
      <vt:lpstr>Slide 14</vt:lpstr>
      <vt:lpstr>Slide 15</vt:lpstr>
      <vt:lpstr>     Stent Configuration &amp; Design </vt:lpstr>
      <vt:lpstr>Slide 17</vt:lpstr>
      <vt:lpstr>Slide 18</vt:lpstr>
      <vt:lpstr>Slide 19</vt:lpstr>
      <vt:lpstr>Slide 20</vt:lpstr>
      <vt:lpstr>STRUT THICKNESS AND NUMBER</vt:lpstr>
      <vt:lpstr>Slide 22</vt:lpstr>
      <vt:lpstr>Clinical impact of physical stent characteristics</vt:lpstr>
      <vt:lpstr>Coatings </vt:lpstr>
      <vt:lpstr>Slide 25</vt:lpstr>
      <vt:lpstr>Slide 26</vt:lpstr>
      <vt:lpstr>Balloon-Expandable Versus Self-Expanding Stents </vt:lpstr>
      <vt:lpstr>Slide 28</vt:lpstr>
      <vt:lpstr>Slide 29</vt:lpstr>
      <vt:lpstr>Slide 30</vt:lpstr>
      <vt:lpstr>Limitations of Bare-Metal Stents </vt:lpstr>
      <vt:lpstr>Slide 32</vt:lpstr>
      <vt:lpstr>DRUG-ELUTING STENTS</vt:lpstr>
      <vt:lpstr>Slide 34</vt:lpstr>
      <vt:lpstr>Components of Drug-Eluting Stents</vt:lpstr>
      <vt:lpstr>Slide 36</vt:lpstr>
      <vt:lpstr>Drug-Eluting Stents Stent Designs </vt:lpstr>
      <vt:lpstr>Basic Drug-Eluting Stents Pharmacology</vt:lpstr>
      <vt:lpstr>Slide 39</vt:lpstr>
      <vt:lpstr>Drug-Eluting Stents Polymers &amp; Drug Carrier Systems</vt:lpstr>
      <vt:lpstr>Slide 41</vt:lpstr>
      <vt:lpstr>Generational Classification of Drug-Eluting Stents</vt:lpstr>
      <vt:lpstr>Slide 43</vt:lpstr>
      <vt:lpstr>First-Generation Drug-Eluting Stents</vt:lpstr>
      <vt:lpstr>Slide 45</vt:lpstr>
      <vt:lpstr>Slide 46</vt:lpstr>
      <vt:lpstr>Slide 47</vt:lpstr>
      <vt:lpstr>Slide 48</vt:lpstr>
      <vt:lpstr>Second-Generation Drug-Eluting Stents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BIORESORBABLE VASCULAR SCAFFOLDS 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POLYMER-FREE DRUG-ELUTING STENTS 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CYCLE</dc:title>
  <dc:creator>KM</dc:creator>
  <cp:lastModifiedBy>KM</cp:lastModifiedBy>
  <cp:revision>132</cp:revision>
  <dcterms:created xsi:type="dcterms:W3CDTF">2021-01-12T15:52:56Z</dcterms:created>
  <dcterms:modified xsi:type="dcterms:W3CDTF">2021-04-26T17:13:27Z</dcterms:modified>
</cp:coreProperties>
</file>